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1" r:id="rId2"/>
    <p:sldId id="270" r:id="rId3"/>
    <p:sldId id="258" r:id="rId4"/>
    <p:sldId id="262" r:id="rId5"/>
    <p:sldId id="263" r:id="rId6"/>
    <p:sldId id="265" r:id="rId7"/>
    <p:sldId id="264" r:id="rId8"/>
    <p:sldId id="267" r:id="rId9"/>
    <p:sldId id="266" r:id="rId10"/>
    <p:sldId id="281" r:id="rId11"/>
    <p:sldId id="269" r:id="rId12"/>
    <p:sldId id="260" r:id="rId13"/>
    <p:sldId id="289" r:id="rId14"/>
    <p:sldId id="282" r:id="rId15"/>
    <p:sldId id="280" r:id="rId16"/>
    <p:sldId id="286" r:id="rId17"/>
    <p:sldId id="283" r:id="rId18"/>
    <p:sldId id="285" r:id="rId19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82161" autoAdjust="0"/>
  </p:normalViewPr>
  <p:slideViewPr>
    <p:cSldViewPr>
      <p:cViewPr varScale="1">
        <p:scale>
          <a:sx n="115" d="100"/>
          <a:sy n="115" d="100"/>
        </p:scale>
        <p:origin x="149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EDT-SBS11\RedirectedFolders\Jeff\My%20Documents\Township%20Budget\2017\2017%20Draft%20Budget%2010_24_2016.xls" TargetMode="External"/><Relationship Id="rId1" Type="http://schemas.openxmlformats.org/officeDocument/2006/relationships/image" Target="../media/image14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EDT-SBS11\RedirectedFolders\Jeff\My%20Documents\Township%20Budget\2017\2017%20Draft%20Budget%2010_24_2016.xls" TargetMode="External"/><Relationship Id="rId1" Type="http://schemas.openxmlformats.org/officeDocument/2006/relationships/image" Target="../media/image14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5"/>
      <c:rotY val="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63460494162367E-2"/>
          <c:y val="0"/>
          <c:w val="0.82841546746311878"/>
          <c:h val="1"/>
        </c:manualLayout>
      </c:layout>
      <c:pie3DChart>
        <c:varyColors val="0"/>
        <c:ser>
          <c:idx val="0"/>
          <c:order val="0"/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explosion val="23"/>
          <c:dPt>
            <c:idx val="0"/>
            <c:bubble3D val="0"/>
            <c:explosion val="30"/>
            <c:extLst>
              <c:ext xmlns:c16="http://schemas.microsoft.com/office/drawing/2014/chart" uri="{C3380CC4-5D6E-409C-BE32-E72D297353CC}">
                <c16:uniqueId val="{00000000-DB29-4225-8954-757EAEABC2DD}"/>
              </c:ext>
            </c:extLst>
          </c:dPt>
          <c:dPt>
            <c:idx val="1"/>
            <c:bubble3D val="0"/>
            <c:explosion val="44"/>
            <c:extLst>
              <c:ext xmlns:c16="http://schemas.microsoft.com/office/drawing/2014/chart" uri="{C3380CC4-5D6E-409C-BE32-E72D297353CC}">
                <c16:uniqueId val="{00000001-DB29-4225-8954-757EAEABC2DD}"/>
              </c:ext>
            </c:extLst>
          </c:dPt>
          <c:dPt>
            <c:idx val="2"/>
            <c:bubble3D val="0"/>
            <c:explosion val="3"/>
            <c:extLst>
              <c:ext xmlns:c16="http://schemas.microsoft.com/office/drawing/2014/chart" uri="{C3380CC4-5D6E-409C-BE32-E72D297353CC}">
                <c16:uniqueId val="{00000002-DB29-4225-8954-757EAEABC2DD}"/>
              </c:ext>
            </c:extLst>
          </c:dPt>
          <c:dLbls>
            <c:dLbl>
              <c:idx val="0"/>
              <c:layout>
                <c:manualLayout>
                  <c:x val="-6.2524492130791337E-2"/>
                  <c:y val="1.2878390201224848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Lancaster County
11.08%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B29-4225-8954-757EAEABC2DD}"/>
                </c:ext>
              </c:extLst>
            </c:dLbl>
            <c:dLbl>
              <c:idx val="1"/>
              <c:layout>
                <c:manualLayout>
                  <c:x val="-6.9510413762382262E-2"/>
                  <c:y val="-9.467106085423532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East Donegal Township
11.86%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B29-4225-8954-757EAEABC2DD}"/>
                </c:ext>
              </c:extLst>
            </c:dLbl>
            <c:dLbl>
              <c:idx val="2"/>
              <c:layout>
                <c:manualLayout>
                  <c:x val="0.16158000724047422"/>
                  <c:y val="-9.079884589135416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Donegal School District
77.06%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B29-4225-8954-757EAEABC2DD}"/>
                </c:ext>
              </c:extLst>
            </c:dLbl>
            <c:numFmt formatCode="0%" sourceLinked="0"/>
            <c:spPr>
              <a:solidFill>
                <a:schemeClr val="accent3">
                  <a:lumMod val="40000"/>
                  <a:lumOff val="60000"/>
                </a:schemeClr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cap="small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'Budget Charts'!$A$22:$A$24</c:f>
              <c:strCache>
                <c:ptCount val="3"/>
                <c:pt idx="0">
                  <c:v>Lancaster County</c:v>
                </c:pt>
                <c:pt idx="1">
                  <c:v>East Donegal Township</c:v>
                </c:pt>
                <c:pt idx="2">
                  <c:v>Donegal School District</c:v>
                </c:pt>
              </c:strCache>
            </c:strRef>
          </c:cat>
          <c:val>
            <c:numRef>
              <c:f>'Budget Charts'!$B$22:$B$24</c:f>
              <c:numCache>
                <c:formatCode>General</c:formatCode>
                <c:ptCount val="3"/>
                <c:pt idx="0">
                  <c:v>2.911</c:v>
                </c:pt>
                <c:pt idx="1">
                  <c:v>3.1164999999999998</c:v>
                </c:pt>
                <c:pt idx="2">
                  <c:v>18.621099999999998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29-4225-8954-757EAEABC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0">
      <a:noFill/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5"/>
      <c:rotY val="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18512987600686E-2"/>
          <c:y val="0"/>
          <c:w val="0.82841546746311878"/>
          <c:h val="1"/>
        </c:manualLayout>
      </c:layout>
      <c:pie3DChart>
        <c:varyColors val="0"/>
        <c:ser>
          <c:idx val="0"/>
          <c:order val="0"/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explosion val="23"/>
          <c:dPt>
            <c:idx val="0"/>
            <c:bubble3D val="0"/>
            <c:explosion val="30"/>
            <c:extLst>
              <c:ext xmlns:c16="http://schemas.microsoft.com/office/drawing/2014/chart" uri="{C3380CC4-5D6E-409C-BE32-E72D297353CC}">
                <c16:uniqueId val="{00000000-DB29-4225-8954-757EAEABC2DD}"/>
              </c:ext>
            </c:extLst>
          </c:dPt>
          <c:dPt>
            <c:idx val="1"/>
            <c:bubble3D val="0"/>
            <c:explosion val="44"/>
            <c:extLst>
              <c:ext xmlns:c16="http://schemas.microsoft.com/office/drawing/2014/chart" uri="{C3380CC4-5D6E-409C-BE32-E72D297353CC}">
                <c16:uniqueId val="{00000001-DB29-4225-8954-757EAEABC2DD}"/>
              </c:ext>
            </c:extLst>
          </c:dPt>
          <c:dPt>
            <c:idx val="2"/>
            <c:bubble3D val="0"/>
            <c:explosion val="3"/>
            <c:extLst>
              <c:ext xmlns:c16="http://schemas.microsoft.com/office/drawing/2014/chart" uri="{C3380CC4-5D6E-409C-BE32-E72D297353CC}">
                <c16:uniqueId val="{00000002-DB29-4225-8954-757EAEABC2DD}"/>
              </c:ext>
            </c:extLst>
          </c:dPt>
          <c:dLbls>
            <c:dLbl>
              <c:idx val="0"/>
              <c:layout>
                <c:manualLayout>
                  <c:x val="-6.2524492130791337E-2"/>
                  <c:y val="1.2878390201224848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Lancaster County
11.08%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B29-4225-8954-757EAEABC2DD}"/>
                </c:ext>
              </c:extLst>
            </c:dLbl>
            <c:dLbl>
              <c:idx val="1"/>
              <c:layout>
                <c:manualLayout>
                  <c:x val="-6.9510413762382262E-2"/>
                  <c:y val="-9.467106085423532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East Donegal Township
11.86%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B29-4225-8954-757EAEABC2DD}"/>
                </c:ext>
              </c:extLst>
            </c:dLbl>
            <c:dLbl>
              <c:idx val="2"/>
              <c:layout>
                <c:manualLayout>
                  <c:x val="0.16158000724047422"/>
                  <c:y val="-9.079884589135416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Donegal School District
77.06%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B29-4225-8954-757EAEABC2DD}"/>
                </c:ext>
              </c:extLst>
            </c:dLbl>
            <c:numFmt formatCode="0%" sourceLinked="0"/>
            <c:spPr>
              <a:solidFill>
                <a:schemeClr val="accent3">
                  <a:lumMod val="40000"/>
                  <a:lumOff val="60000"/>
                </a:schemeClr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cap="small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'Budget Charts'!$A$22:$A$24</c:f>
              <c:strCache>
                <c:ptCount val="3"/>
                <c:pt idx="0">
                  <c:v>Lancaster County</c:v>
                </c:pt>
                <c:pt idx="1">
                  <c:v>East Donegal Township</c:v>
                </c:pt>
                <c:pt idx="2">
                  <c:v>Donegal School District</c:v>
                </c:pt>
              </c:strCache>
            </c:strRef>
          </c:cat>
          <c:val>
            <c:numRef>
              <c:f>'Budget Charts'!$B$22:$B$24</c:f>
              <c:numCache>
                <c:formatCode>General</c:formatCode>
                <c:ptCount val="3"/>
                <c:pt idx="0">
                  <c:v>2.911</c:v>
                </c:pt>
                <c:pt idx="1">
                  <c:v>3.1164999999999998</c:v>
                </c:pt>
                <c:pt idx="2">
                  <c:v>18.621099999999998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29-4225-8954-757EAEABC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0">
      <a:noFill/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F1536C90-2046-404E-A883-CBACCD6B9813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CBDDC6E4-F528-427D-B34F-345D9F0D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87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367" cy="466088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456" y="1"/>
            <a:ext cx="3037366" cy="466088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8BAB34FA-50EE-4509-B90B-256E5CDF002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9" tIns="45565" rIns="91129" bIns="455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567" y="4473813"/>
            <a:ext cx="5609267" cy="3660537"/>
          </a:xfrm>
          <a:prstGeom prst="rect">
            <a:avLst/>
          </a:prstGeom>
        </p:spPr>
        <p:txBody>
          <a:bodyPr vert="horz" lIns="91129" tIns="45565" rIns="91129" bIns="455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2"/>
            <a:ext cx="3037367" cy="466088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456" y="8830312"/>
            <a:ext cx="3037366" cy="466088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3F9A62FC-B720-47C6-B2D2-BCE00C602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2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A62FC-B720-47C6-B2D2-BCE00C6024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10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A62FC-B720-47C6-B2D2-BCE00C6024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97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A62FC-B720-47C6-B2D2-BCE00C6024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7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A62FC-B720-47C6-B2D2-BCE00C6024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07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A62FC-B720-47C6-B2D2-BCE00C6024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69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A62FC-B720-47C6-B2D2-BCE00C6024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9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B90A-E49D-4968-9E64-EFDCE966CEA1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E129-8609-4F16-AF21-47777F3952B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B90A-E49D-4968-9E64-EFDCE966CEA1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E129-8609-4F16-AF21-47777F3952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548639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B90A-E49D-4968-9E64-EFDCE966CEA1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E129-8609-4F16-AF21-47777F3952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B90A-E49D-4968-9E64-EFDCE966CEA1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E129-8609-4F16-AF21-47777F3952B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B90A-E49D-4968-9E64-EFDCE966CEA1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E129-8609-4F16-AF21-47777F3952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B90A-E49D-4968-9E64-EFDCE966CEA1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E129-8609-4F16-AF21-47777F3952B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B90A-E49D-4968-9E64-EFDCE966CEA1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E129-8609-4F16-AF21-47777F3952B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B90A-E49D-4968-9E64-EFDCE966CEA1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E129-8609-4F16-AF21-47777F3952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B90A-E49D-4968-9E64-EFDCE966CEA1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E129-8609-4F16-AF21-47777F3952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B90A-E49D-4968-9E64-EFDCE966CEA1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E129-8609-4F16-AF21-47777F3952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4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B90A-E49D-4968-9E64-EFDCE966CEA1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E129-8609-4F16-AF21-47777F3952B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75B90A-E49D-4968-9E64-EFDCE966CEA1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A6E129-8609-4F16-AF21-47777F3952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cdn.brownstoner.com/brownstoner/archives/clinton-avenue-repaving-0708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6" y="815493"/>
            <a:ext cx="6191250" cy="3512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10200" y="0"/>
            <a:ext cx="3719944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93772" y="1123950"/>
            <a:ext cx="3352800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44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2026 General Fund</a:t>
            </a:r>
          </a:p>
          <a:p>
            <a:pPr algn="ctr">
              <a:lnSpc>
                <a:spcPts val="3900"/>
              </a:lnSpc>
            </a:pPr>
            <a:endParaRPr lang="en-US" sz="3600" b="1" cap="smal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3900"/>
              </a:lnSpc>
            </a:pPr>
            <a:r>
              <a:rPr lang="en-US" sz="32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East Donegal Township</a:t>
            </a:r>
          </a:p>
        </p:txBody>
      </p:sp>
    </p:spTree>
    <p:extLst>
      <p:ext uri="{BB962C8B-B14F-4D97-AF65-F5344CB8AC3E}">
        <p14:creationId xmlns:p14="http://schemas.microsoft.com/office/powerpoint/2010/main" val="344265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39469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General Fund - Expenditures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000" y="1872734"/>
            <a:ext cx="8305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Contributions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800" dirty="0" err="1">
                <a:solidFill>
                  <a:schemeClr val="bg1"/>
                </a:solidFill>
                <a:ea typeface="Times New Roman"/>
                <a:cs typeface="Arial"/>
              </a:rPr>
              <a:t>Milanof</a:t>
            </a: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-Schock Library- $44,000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endParaRPr lang="en-US" sz="1200" dirty="0">
              <a:solidFill>
                <a:schemeClr val="bg1"/>
              </a:solidFill>
              <a:ea typeface="Times New Roman"/>
              <a:cs typeface="Arial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800" dirty="0" err="1">
                <a:solidFill>
                  <a:schemeClr val="bg1"/>
                </a:solidFill>
                <a:ea typeface="Times New Roman"/>
                <a:cs typeface="Arial"/>
              </a:rPr>
              <a:t>Maytown</a:t>
            </a: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 Historical Society - $6,500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endParaRPr lang="en-US" sz="1200" dirty="0">
              <a:solidFill>
                <a:schemeClr val="bg1"/>
              </a:solidFill>
              <a:ea typeface="Times New Roman"/>
              <a:cs typeface="Arial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Memorial Day Parade - $4,500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C68A7A-EDB2-A858-979C-413B96920978}"/>
              </a:ext>
            </a:extLst>
          </p:cNvPr>
          <p:cNvSpPr/>
          <p:nvPr/>
        </p:nvSpPr>
        <p:spPr>
          <a:xfrm>
            <a:off x="286200" y="725269"/>
            <a:ext cx="8305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Debt Service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Tractor/Road Bank Mower - $42,970.84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C698A6B-C5A3-04CE-C47C-05E9C8035E89}"/>
              </a:ext>
            </a:extLst>
          </p:cNvPr>
          <p:cNvGrpSpPr/>
          <p:nvPr/>
        </p:nvGrpSpPr>
        <p:grpSpPr>
          <a:xfrm>
            <a:off x="6477000" y="4580811"/>
            <a:ext cx="2619376" cy="523220"/>
            <a:chOff x="7377109" y="4419761"/>
            <a:chExt cx="2619376" cy="5232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B531B4E-EB66-E7FB-A9D1-2B0230FF7773}"/>
                </a:ext>
              </a:extLst>
            </p:cNvPr>
            <p:cNvSpPr txBox="1"/>
            <p:nvPr/>
          </p:nvSpPr>
          <p:spPr>
            <a:xfrm>
              <a:off x="7377109" y="4419761"/>
              <a:ext cx="26193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2026 Budget</a:t>
              </a:r>
            </a:p>
          </p:txBody>
        </p:sp>
        <p:pic>
          <p:nvPicPr>
            <p:cNvPr id="11" name="Picture 10" descr="A round emblem with a red tower and a red tower and a red building with a star and a red tower with a red tower and a red tower with a red tower and a blue star with&#10;&#10;Description automatically generated">
              <a:extLst>
                <a:ext uri="{FF2B5EF4-FFF2-40B4-BE49-F238E27FC236}">
                  <a16:creationId xmlns:a16="http://schemas.microsoft.com/office/drawing/2014/main" id="{44C709F9-DC9E-BB21-7B6E-0D980906A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309" y="4451866"/>
              <a:ext cx="459009" cy="459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736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2942276" cy="1474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39469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Employee Wages - Expenditures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047750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Wages for full-time and part-time employees represent $533,397.80 </a:t>
            </a:r>
            <a:r>
              <a:rPr lang="en-US" sz="2000" dirty="0">
                <a:solidFill>
                  <a:schemeClr val="bg1"/>
                </a:solidFill>
                <a:ea typeface="Times New Roman"/>
                <a:cs typeface="Arial"/>
              </a:rPr>
              <a:t>(9% of General Fund)</a:t>
            </a:r>
            <a:endParaRPr lang="en-US" sz="2400" dirty="0">
              <a:solidFill>
                <a:schemeClr val="bg1"/>
              </a:solidFill>
              <a:ea typeface="Times New Roman"/>
              <a:cs typeface="Arial"/>
            </a:endParaRPr>
          </a:p>
          <a:p>
            <a:pPr marL="1601788" lvl="5" indent="-230188">
              <a:spcBef>
                <a:spcPts val="600"/>
              </a:spcBef>
              <a:spcAft>
                <a:spcPts val="600"/>
              </a:spcAft>
              <a:buFont typeface="Wingdings"/>
              <a:buChar char=""/>
              <a:tabLst>
                <a:tab pos="2286000" algn="l"/>
              </a:tabLst>
            </a:pPr>
            <a:r>
              <a:rPr lang="en-US" sz="2400" dirty="0">
                <a:solidFill>
                  <a:schemeClr val="bg1"/>
                </a:solidFill>
                <a:ea typeface="Times New Roman"/>
                <a:cs typeface="Arial"/>
              </a:rPr>
              <a:t>3% wage increase for employees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2E46F8-8D0C-9C1B-2544-D2BBE6079121}"/>
              </a:ext>
            </a:extLst>
          </p:cNvPr>
          <p:cNvGrpSpPr/>
          <p:nvPr/>
        </p:nvGrpSpPr>
        <p:grpSpPr>
          <a:xfrm>
            <a:off x="6477000" y="4580811"/>
            <a:ext cx="2619376" cy="523220"/>
            <a:chOff x="7377109" y="4419761"/>
            <a:chExt cx="2619376" cy="5232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B5AD39-BD56-8BA3-1863-A38E66F6E7F8}"/>
                </a:ext>
              </a:extLst>
            </p:cNvPr>
            <p:cNvSpPr txBox="1"/>
            <p:nvPr/>
          </p:nvSpPr>
          <p:spPr>
            <a:xfrm>
              <a:off x="7377109" y="4419761"/>
              <a:ext cx="26193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2026 Budget</a:t>
              </a:r>
            </a:p>
          </p:txBody>
        </p:sp>
        <p:pic>
          <p:nvPicPr>
            <p:cNvPr id="6" name="Picture 5" descr="A round emblem with a red tower and a red tower and a red building with a star and a red tower with a red tower and a red tower with a red tower and a blue star with&#10;&#10;Description automatically generated">
              <a:extLst>
                <a:ext uri="{FF2B5EF4-FFF2-40B4-BE49-F238E27FC236}">
                  <a16:creationId xmlns:a16="http://schemas.microsoft.com/office/drawing/2014/main" id="{9C7C8175-060E-0D32-F776-91A540A3B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309" y="4451866"/>
              <a:ext cx="459009" cy="459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605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2566"/>
            <a:ext cx="9144000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9392" y="16903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Where Your Property Tax Dollars Go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866834"/>
              </p:ext>
            </p:extLst>
          </p:nvPr>
        </p:nvGraphicFramePr>
        <p:xfrm>
          <a:off x="152400" y="914400"/>
          <a:ext cx="8839200" cy="291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3333750"/>
            <a:ext cx="3835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Millage Rates</a:t>
            </a:r>
          </a:p>
          <a:p>
            <a:r>
              <a:rPr lang="en-US" dirty="0">
                <a:solidFill>
                  <a:schemeClr val="bg1"/>
                </a:solidFill>
              </a:rPr>
              <a:t>East Donegal Township – 	3.1165</a:t>
            </a:r>
          </a:p>
          <a:p>
            <a:r>
              <a:rPr lang="en-US" dirty="0">
                <a:solidFill>
                  <a:schemeClr val="bg1"/>
                </a:solidFill>
              </a:rPr>
              <a:t>Lancaster County – 	2.911</a:t>
            </a:r>
          </a:p>
          <a:p>
            <a:r>
              <a:rPr lang="en-US" dirty="0">
                <a:solidFill>
                  <a:schemeClr val="bg1"/>
                </a:solidFill>
              </a:rPr>
              <a:t>Donegal School District – 	20.2424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992" y="447675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MILLAGE RATES FOR 2025 COUNTY-MUNICIPAL &amp; 2025-26 SCHOOL  Lancaster County Property Assessment Office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DDD87A-43DE-31E8-AC71-0216C2CEC421}"/>
              </a:ext>
            </a:extLst>
          </p:cNvPr>
          <p:cNvGrpSpPr/>
          <p:nvPr/>
        </p:nvGrpSpPr>
        <p:grpSpPr>
          <a:xfrm>
            <a:off x="6477000" y="4580811"/>
            <a:ext cx="2619376" cy="523220"/>
            <a:chOff x="7377109" y="4419761"/>
            <a:chExt cx="2619376" cy="5232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22688C-CC78-030B-D8BE-4725CE9982D4}"/>
                </a:ext>
              </a:extLst>
            </p:cNvPr>
            <p:cNvSpPr txBox="1"/>
            <p:nvPr/>
          </p:nvSpPr>
          <p:spPr>
            <a:xfrm>
              <a:off x="7377109" y="4419761"/>
              <a:ext cx="26193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2026 Budget</a:t>
              </a:r>
            </a:p>
          </p:txBody>
        </p:sp>
        <p:pic>
          <p:nvPicPr>
            <p:cNvPr id="10" name="Picture 9" descr="A round emblem with a red tower and a red tower and a red building with a star and a red tower with a red tower and a red tower with a red tower and a blue star with&#10;&#10;Description automatically generated">
              <a:extLst>
                <a:ext uri="{FF2B5EF4-FFF2-40B4-BE49-F238E27FC236}">
                  <a16:creationId xmlns:a16="http://schemas.microsoft.com/office/drawing/2014/main" id="{2A00452F-CEC5-57BB-22A6-A38F6082B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309" y="4451866"/>
              <a:ext cx="459009" cy="459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9990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2566"/>
            <a:ext cx="9144000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9392" y="16903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Where Your Property Tax Dollars Go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223999"/>
              </p:ext>
            </p:extLst>
          </p:nvPr>
        </p:nvGraphicFramePr>
        <p:xfrm>
          <a:off x="152400" y="914400"/>
          <a:ext cx="8839200" cy="291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3337980"/>
            <a:ext cx="4826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Tax Assessed ($200,000)</a:t>
            </a:r>
          </a:p>
          <a:p>
            <a:r>
              <a:rPr lang="en-US" dirty="0">
                <a:solidFill>
                  <a:schemeClr val="bg1"/>
                </a:solidFill>
              </a:rPr>
              <a:t>East Donegal Township – 	$623.30</a:t>
            </a:r>
          </a:p>
          <a:p>
            <a:r>
              <a:rPr lang="en-US" dirty="0">
                <a:solidFill>
                  <a:schemeClr val="bg1"/>
                </a:solidFill>
              </a:rPr>
              <a:t>Lancaster County – 	$582.20</a:t>
            </a:r>
          </a:p>
          <a:p>
            <a:r>
              <a:rPr lang="en-US" dirty="0">
                <a:solidFill>
                  <a:schemeClr val="bg1"/>
                </a:solidFill>
              </a:rPr>
              <a:t>Donegal School District – 	</a:t>
            </a:r>
            <a:r>
              <a:rPr lang="en-US" u="sng" dirty="0">
                <a:solidFill>
                  <a:schemeClr val="bg1"/>
                </a:solidFill>
              </a:rPr>
              <a:t>$4,048.48</a:t>
            </a:r>
          </a:p>
          <a:p>
            <a:r>
              <a:rPr lang="en-US" dirty="0">
                <a:solidFill>
                  <a:schemeClr val="bg1"/>
                </a:solidFill>
              </a:rPr>
              <a:t>                            Total -   $5,253.98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AA0423-6E73-0BD4-6E3A-DAACA7952289}"/>
              </a:ext>
            </a:extLst>
          </p:cNvPr>
          <p:cNvGrpSpPr/>
          <p:nvPr/>
        </p:nvGrpSpPr>
        <p:grpSpPr>
          <a:xfrm>
            <a:off x="6477000" y="4580811"/>
            <a:ext cx="2619376" cy="523220"/>
            <a:chOff x="7377109" y="4419761"/>
            <a:chExt cx="2619376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ED5D515-CAE1-6BBE-8750-54972F0183D5}"/>
                </a:ext>
              </a:extLst>
            </p:cNvPr>
            <p:cNvSpPr txBox="1"/>
            <p:nvPr/>
          </p:nvSpPr>
          <p:spPr>
            <a:xfrm>
              <a:off x="7377109" y="4419761"/>
              <a:ext cx="26193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2026 Budget</a:t>
              </a:r>
            </a:p>
          </p:txBody>
        </p:sp>
        <p:pic>
          <p:nvPicPr>
            <p:cNvPr id="5" name="Picture 4" descr="A round emblem with a red tower and a red tower and a red building with a star and a red tower with a red tower and a red tower with a red tower and a blue star with&#10;&#10;Description automatically generated">
              <a:extLst>
                <a:ext uri="{FF2B5EF4-FFF2-40B4-BE49-F238E27FC236}">
                  <a16:creationId xmlns:a16="http://schemas.microsoft.com/office/drawing/2014/main" id="{BA5F9AA0-E5B8-312F-7E52-5B38832AC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309" y="4451866"/>
              <a:ext cx="459009" cy="459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8811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655865"/>
            <a:ext cx="4992908" cy="3744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10200" y="0"/>
            <a:ext cx="3719944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93772" y="1123950"/>
            <a:ext cx="3352800" cy="2576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44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2026 Highway Aid Fund</a:t>
            </a:r>
          </a:p>
          <a:p>
            <a:pPr algn="ctr">
              <a:lnSpc>
                <a:spcPts val="3900"/>
              </a:lnSpc>
            </a:pPr>
            <a:endParaRPr lang="en-US" sz="3600" b="1" cap="smal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3900"/>
              </a:lnSpc>
            </a:pPr>
            <a:r>
              <a:rPr lang="en-US" sz="32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East Donegal Township</a:t>
            </a:r>
          </a:p>
        </p:txBody>
      </p:sp>
    </p:spTree>
    <p:extLst>
      <p:ext uri="{BB962C8B-B14F-4D97-AF65-F5344CB8AC3E}">
        <p14:creationId xmlns:p14="http://schemas.microsoft.com/office/powerpoint/2010/main" val="54303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8382"/>
            <a:ext cx="1981200" cy="1805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5477" y="828106"/>
            <a:ext cx="8305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Wingdings"/>
              <a:buChar char=""/>
            </a:pPr>
            <a:r>
              <a:rPr lang="en-US" sz="2000" dirty="0">
                <a:solidFill>
                  <a:schemeClr val="bg1"/>
                </a:solidFill>
                <a:ea typeface="Times New Roman"/>
                <a:cs typeface="Arial"/>
              </a:rPr>
              <a:t>Highway Aid Expenditures: $973,000.00</a:t>
            </a:r>
          </a:p>
          <a:p>
            <a:pPr marL="2287588" lvl="6" indent="-230188">
              <a:spcAft>
                <a:spcPts val="600"/>
              </a:spcAft>
              <a:buFont typeface="Wingdings"/>
              <a:buChar char=""/>
              <a:tabLst>
                <a:tab pos="2286000" algn="l"/>
              </a:tabLst>
            </a:pPr>
            <a:r>
              <a:rPr lang="en-US" sz="2000" dirty="0">
                <a:solidFill>
                  <a:schemeClr val="bg1"/>
                </a:solidFill>
                <a:ea typeface="Times New Roman"/>
                <a:cs typeface="Arial"/>
              </a:rPr>
              <a:t>Donegal Springs Road (Church Entrance to </a:t>
            </a:r>
            <a:r>
              <a:rPr lang="en-US" sz="2000" dirty="0" err="1">
                <a:solidFill>
                  <a:schemeClr val="bg1"/>
                </a:solidFill>
                <a:ea typeface="Times New Roman"/>
                <a:cs typeface="Arial"/>
              </a:rPr>
              <a:t>Maytown</a:t>
            </a:r>
            <a:r>
              <a:rPr lang="en-US" sz="2000" dirty="0">
                <a:solidFill>
                  <a:schemeClr val="bg1"/>
                </a:solidFill>
                <a:ea typeface="Times New Roman"/>
                <a:cs typeface="Arial"/>
              </a:rPr>
              <a:t>  Rd)</a:t>
            </a:r>
          </a:p>
          <a:p>
            <a:pPr marL="2287588" lvl="6" indent="-230188">
              <a:spcAft>
                <a:spcPts val="600"/>
              </a:spcAft>
              <a:buFont typeface="Wingdings"/>
              <a:buChar char=""/>
              <a:tabLst>
                <a:tab pos="2286000" algn="l"/>
              </a:tabLst>
            </a:pPr>
            <a:r>
              <a:rPr lang="en-US" sz="2000" dirty="0">
                <a:solidFill>
                  <a:schemeClr val="bg1"/>
                </a:solidFill>
                <a:ea typeface="Times New Roman"/>
                <a:cs typeface="Arial"/>
              </a:rPr>
              <a:t>Oil and Chip</a:t>
            </a:r>
          </a:p>
          <a:p>
            <a:pPr marL="2747963" lvl="7" indent="-230188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sz="2000" dirty="0">
                <a:solidFill>
                  <a:schemeClr val="bg1"/>
                </a:solidFill>
                <a:ea typeface="Times New Roman"/>
                <a:cs typeface="Arial"/>
              </a:rPr>
              <a:t>Airport Rd</a:t>
            </a:r>
          </a:p>
          <a:p>
            <a:pPr marL="2747963" lvl="7" indent="-230188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sz="2000" dirty="0">
                <a:solidFill>
                  <a:schemeClr val="bg1"/>
                </a:solidFill>
                <a:ea typeface="Times New Roman"/>
                <a:cs typeface="Arial"/>
              </a:rPr>
              <a:t>Iron Bridge Rd</a:t>
            </a:r>
          </a:p>
          <a:p>
            <a:pPr marL="2747963" lvl="7" indent="-230188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sz="2000" dirty="0">
                <a:solidFill>
                  <a:schemeClr val="bg1"/>
                </a:solidFill>
                <a:ea typeface="Times New Roman"/>
                <a:cs typeface="Arial"/>
              </a:rPr>
              <a:t>Nissley Rd</a:t>
            </a:r>
          </a:p>
          <a:p>
            <a:pPr marL="2287588" lvl="6" indent="-230188">
              <a:spcAft>
                <a:spcPts val="600"/>
              </a:spcAft>
              <a:buFont typeface="Wingdings"/>
              <a:buChar char=""/>
              <a:tabLst>
                <a:tab pos="2286000" algn="l"/>
              </a:tabLst>
            </a:pPr>
            <a:r>
              <a:rPr lang="en-US" sz="2000" dirty="0">
                <a:solidFill>
                  <a:schemeClr val="bg1"/>
                </a:solidFill>
                <a:ea typeface="Times New Roman"/>
                <a:cs typeface="Arial"/>
              </a:rPr>
              <a:t>Winter Salt</a:t>
            </a:r>
          </a:p>
          <a:p>
            <a:pPr marL="2287588" lvl="6" indent="-230188">
              <a:spcAft>
                <a:spcPts val="600"/>
              </a:spcAft>
              <a:buFont typeface="Wingdings"/>
              <a:buChar char=""/>
              <a:tabLst>
                <a:tab pos="2286000" algn="l"/>
              </a:tabLst>
            </a:pPr>
            <a:r>
              <a:rPr lang="en-US" sz="2000" dirty="0">
                <a:solidFill>
                  <a:schemeClr val="bg1"/>
                </a:solidFill>
                <a:ea typeface="Times New Roman"/>
                <a:cs typeface="Arial"/>
              </a:rPr>
              <a:t>Line Painting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16977" y="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Highway Aid Fund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63104"/>
            <a:ext cx="3188677" cy="164802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98926EB-9469-5CD2-E59E-4F3AF60594A5}"/>
              </a:ext>
            </a:extLst>
          </p:cNvPr>
          <p:cNvGrpSpPr/>
          <p:nvPr/>
        </p:nvGrpSpPr>
        <p:grpSpPr>
          <a:xfrm>
            <a:off x="6477000" y="4580811"/>
            <a:ext cx="2619376" cy="523220"/>
            <a:chOff x="7377109" y="4419761"/>
            <a:chExt cx="2619376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C6C9AA-250B-4B8F-1DEA-5EC7A50D43D5}"/>
                </a:ext>
              </a:extLst>
            </p:cNvPr>
            <p:cNvSpPr txBox="1"/>
            <p:nvPr/>
          </p:nvSpPr>
          <p:spPr>
            <a:xfrm>
              <a:off x="7377109" y="4419761"/>
              <a:ext cx="26193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2026 Budget</a:t>
              </a:r>
            </a:p>
          </p:txBody>
        </p:sp>
        <p:pic>
          <p:nvPicPr>
            <p:cNvPr id="5" name="Picture 4" descr="A round emblem with a red tower and a red tower and a red building with a star and a red tower with a red tower and a red tower with a red tower and a blue star with&#10;&#10;Description automatically generated">
              <a:extLst>
                <a:ext uri="{FF2B5EF4-FFF2-40B4-BE49-F238E27FC236}">
                  <a16:creationId xmlns:a16="http://schemas.microsoft.com/office/drawing/2014/main" id="{234BAB45-4C6F-E742-A782-3EBE0D1E7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309" y="4451866"/>
              <a:ext cx="459009" cy="459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5883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614" y="1308615"/>
            <a:ext cx="6220222" cy="2514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10200" y="0"/>
            <a:ext cx="3719944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93772" y="1123950"/>
            <a:ext cx="3352800" cy="3076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44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2026 Trash &amp; Recycling Fund</a:t>
            </a:r>
          </a:p>
          <a:p>
            <a:pPr algn="ctr">
              <a:lnSpc>
                <a:spcPts val="3900"/>
              </a:lnSpc>
            </a:pPr>
            <a:endParaRPr lang="en-US" sz="3600" b="1" cap="smal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3900"/>
              </a:lnSpc>
            </a:pPr>
            <a:r>
              <a:rPr lang="en-US" sz="32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East Donegal Township</a:t>
            </a:r>
          </a:p>
        </p:txBody>
      </p:sp>
    </p:spTree>
    <p:extLst>
      <p:ext uri="{BB962C8B-B14F-4D97-AF65-F5344CB8AC3E}">
        <p14:creationId xmlns:p14="http://schemas.microsoft.com/office/powerpoint/2010/main" val="309758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6024" y="894897"/>
            <a:ext cx="8305800" cy="2240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Wingdings"/>
              <a:buChar char=""/>
            </a:pPr>
            <a:r>
              <a:rPr lang="en-US" sz="2400" dirty="0">
                <a:solidFill>
                  <a:schemeClr val="bg1"/>
                </a:solidFill>
                <a:ea typeface="Times New Roman"/>
                <a:cs typeface="Arial"/>
              </a:rPr>
              <a:t>Contract Hauler Cost Increase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cs typeface="Arial"/>
              </a:rPr>
              <a:t>3% Increase from Previous Contract Year</a:t>
            </a:r>
          </a:p>
          <a:p>
            <a:pPr marL="800100" lvl="1" indent="-342900">
              <a:lnSpc>
                <a:spcPct val="150000"/>
              </a:lnSpc>
              <a:buFont typeface="Wingdings"/>
              <a:buChar char=""/>
            </a:pPr>
            <a:r>
              <a:rPr lang="en-US" sz="2400" dirty="0">
                <a:solidFill>
                  <a:schemeClr val="bg1"/>
                </a:solidFill>
                <a:ea typeface="Times New Roman"/>
                <a:cs typeface="Arial"/>
              </a:rPr>
              <a:t>LCSWMA Tipping Fee Increases</a:t>
            </a: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16977" y="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Trash/Recycling Fund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AD14DA-0E65-41FC-B86D-47535F000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619" y="855428"/>
            <a:ext cx="2103437" cy="1524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8ACC8-911C-00D7-A7DB-4CAC2E05FC7A}"/>
              </a:ext>
            </a:extLst>
          </p:cNvPr>
          <p:cNvSpPr/>
          <p:nvPr/>
        </p:nvSpPr>
        <p:spPr>
          <a:xfrm>
            <a:off x="-2721" y="3344480"/>
            <a:ext cx="7851321" cy="1010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ctr">
              <a:lnSpc>
                <a:spcPct val="150000"/>
              </a:lnSpc>
              <a:buFont typeface="Wingdings"/>
              <a:buChar char=""/>
            </a:pPr>
            <a:r>
              <a:rPr lang="en-US" sz="2400" dirty="0">
                <a:highlight>
                  <a:srgbClr val="FFFF00"/>
                </a:highlight>
                <a:ea typeface="Times New Roman"/>
                <a:cs typeface="Arial"/>
              </a:rPr>
              <a:t>Proposed Rate Increase to $346.00</a:t>
            </a:r>
          </a:p>
          <a:p>
            <a:pPr marL="800100" lvl="1" indent="-342900" algn="ctr">
              <a:lnSpc>
                <a:spcPct val="150000"/>
              </a:lnSpc>
              <a:buFont typeface="Wingdings"/>
              <a:buChar char=""/>
            </a:pPr>
            <a:r>
              <a:rPr lang="en-US" dirty="0">
                <a:highlight>
                  <a:srgbClr val="FFFF00"/>
                </a:highlight>
                <a:cs typeface="Arial"/>
              </a:rPr>
              <a:t>$16.00 increase this year = $8.00 per semi-annual billing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1E3356-7D16-64D2-12CD-E965F4C5A9BE}"/>
              </a:ext>
            </a:extLst>
          </p:cNvPr>
          <p:cNvGrpSpPr/>
          <p:nvPr/>
        </p:nvGrpSpPr>
        <p:grpSpPr>
          <a:xfrm>
            <a:off x="6477000" y="4580811"/>
            <a:ext cx="2619376" cy="523220"/>
            <a:chOff x="7377109" y="4419761"/>
            <a:chExt cx="261937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B2C78E-1225-4ECA-BEB1-A203ABD0E493}"/>
                </a:ext>
              </a:extLst>
            </p:cNvPr>
            <p:cNvSpPr txBox="1"/>
            <p:nvPr/>
          </p:nvSpPr>
          <p:spPr>
            <a:xfrm>
              <a:off x="7377109" y="4419761"/>
              <a:ext cx="26193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2026 Budget</a:t>
              </a:r>
            </a:p>
          </p:txBody>
        </p:sp>
        <p:pic>
          <p:nvPicPr>
            <p:cNvPr id="7" name="Picture 6" descr="A round emblem with a red tower and a red tower and a red building with a star and a red tower with a red tower and a red tower with a red tower and a blue star with&#10;&#10;Description automatically generated">
              <a:extLst>
                <a:ext uri="{FF2B5EF4-FFF2-40B4-BE49-F238E27FC236}">
                  <a16:creationId xmlns:a16="http://schemas.microsoft.com/office/drawing/2014/main" id="{40181CAE-CB1A-D67B-3289-4B72DE73D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309" y="4451866"/>
              <a:ext cx="459009" cy="459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9099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499" y="740003"/>
            <a:ext cx="5102487" cy="3826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10200" y="0"/>
            <a:ext cx="3719944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93772" y="1123950"/>
            <a:ext cx="3352800" cy="2076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44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2026 Budget</a:t>
            </a:r>
          </a:p>
          <a:p>
            <a:pPr algn="ctr">
              <a:lnSpc>
                <a:spcPts val="3900"/>
              </a:lnSpc>
            </a:pPr>
            <a:endParaRPr lang="en-US" sz="3600" b="1" cap="smal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3900"/>
              </a:lnSpc>
            </a:pPr>
            <a:r>
              <a:rPr lang="en-US" sz="32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East Donegal Township</a:t>
            </a:r>
          </a:p>
        </p:txBody>
      </p:sp>
    </p:spTree>
    <p:extLst>
      <p:ext uri="{BB962C8B-B14F-4D97-AF65-F5344CB8AC3E}">
        <p14:creationId xmlns:p14="http://schemas.microsoft.com/office/powerpoint/2010/main" val="21490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314" y="791936"/>
            <a:ext cx="871537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180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2026 Projected Total Revenue - $5,839,563.00</a:t>
            </a:r>
            <a:endParaRPr lang="en-US" sz="28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180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2026 Projected Total Expenditures - $5,816,470.27</a:t>
            </a:r>
          </a:p>
          <a:p>
            <a:pPr marL="342900" marR="0" lvl="0" indent="-342900">
              <a:spcBef>
                <a:spcPts val="180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Millage 3.1165 (No Change)</a:t>
            </a:r>
            <a:endParaRPr lang="en-US" sz="280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39469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Budget Overview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37" y="2396026"/>
            <a:ext cx="2999357" cy="200054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176BA1-804B-E544-6BBB-AD9354AD6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94" y="3105150"/>
            <a:ext cx="2013905" cy="152862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75E91BA-A7A4-7FE1-EBD1-08513C4F1070}"/>
              </a:ext>
            </a:extLst>
          </p:cNvPr>
          <p:cNvGrpSpPr/>
          <p:nvPr/>
        </p:nvGrpSpPr>
        <p:grpSpPr>
          <a:xfrm>
            <a:off x="6477000" y="4580811"/>
            <a:ext cx="2619376" cy="523220"/>
            <a:chOff x="7377109" y="4419761"/>
            <a:chExt cx="2619376" cy="5232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5B6216-87FB-8C98-843D-96D24F5E9663}"/>
                </a:ext>
              </a:extLst>
            </p:cNvPr>
            <p:cNvSpPr txBox="1"/>
            <p:nvPr/>
          </p:nvSpPr>
          <p:spPr>
            <a:xfrm>
              <a:off x="7377109" y="4419761"/>
              <a:ext cx="26193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2026 Budget</a:t>
              </a:r>
            </a:p>
          </p:txBody>
        </p:sp>
        <p:pic>
          <p:nvPicPr>
            <p:cNvPr id="4" name="Picture 3" descr="A round emblem with a red tower and a red tower and a red building with a star and a red tower with a red tower and a red tower with a red tower and a blue star with&#10;&#10;Description automatically generated">
              <a:extLst>
                <a:ext uri="{FF2B5EF4-FFF2-40B4-BE49-F238E27FC236}">
                  <a16:creationId xmlns:a16="http://schemas.microsoft.com/office/drawing/2014/main" id="{685CAF2A-1F56-E205-B795-5DB389EE3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309" y="4451866"/>
              <a:ext cx="459009" cy="459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513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39469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General Fund - Revenue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" y="895350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Real Estate Taxes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New Taxable Assessment- $698,551,700</a:t>
            </a:r>
          </a:p>
          <a:p>
            <a:pPr marL="1030288" lvl="5" indent="-230188">
              <a:spcBef>
                <a:spcPts val="600"/>
              </a:spcBef>
              <a:spcAft>
                <a:spcPts val="600"/>
              </a:spcAft>
              <a:buFont typeface="Wingdings"/>
              <a:buChar char=""/>
              <a:tabLst>
                <a:tab pos="2286000" algn="l"/>
              </a:tabLst>
            </a:pPr>
            <a:r>
              <a:rPr lang="en-US" sz="2400" dirty="0">
                <a:solidFill>
                  <a:schemeClr val="bg1"/>
                </a:solidFill>
                <a:cs typeface="Arial"/>
              </a:rPr>
              <a:t>Collected By Lancaster County Treasurer’s Office</a:t>
            </a:r>
          </a:p>
          <a:p>
            <a:pPr marL="1030288" lvl="5" indent="-230188">
              <a:spcBef>
                <a:spcPts val="600"/>
              </a:spcBef>
              <a:spcAft>
                <a:spcPts val="600"/>
              </a:spcAft>
              <a:buFont typeface="Wingdings"/>
              <a:buChar char=""/>
              <a:tabLst>
                <a:tab pos="2286000" algn="l"/>
              </a:tabLst>
            </a:pPr>
            <a:r>
              <a:rPr lang="en-US" sz="2400" dirty="0">
                <a:solidFill>
                  <a:schemeClr val="bg1"/>
                </a:solidFill>
                <a:cs typeface="Arial"/>
              </a:rPr>
              <a:t>1 Mil = $698,551.70</a:t>
            </a:r>
          </a:p>
          <a:p>
            <a:pPr marL="1030288" lvl="5" indent="-230188">
              <a:spcBef>
                <a:spcPts val="600"/>
              </a:spcBef>
              <a:spcAft>
                <a:spcPts val="600"/>
              </a:spcAft>
              <a:buFont typeface="Wingdings"/>
              <a:buChar char=""/>
              <a:tabLst>
                <a:tab pos="2286000" algn="l"/>
              </a:tabLst>
            </a:pPr>
            <a:r>
              <a:rPr lang="en-US" sz="2400" dirty="0">
                <a:solidFill>
                  <a:schemeClr val="bg1"/>
                </a:solidFill>
                <a:cs typeface="Arial"/>
              </a:rPr>
              <a:t>Projected Revenue From Property Tax - $2,156,000.00</a:t>
            </a:r>
          </a:p>
          <a:p>
            <a:pPr marL="1030288" lvl="5" indent="-230188">
              <a:spcBef>
                <a:spcPts val="600"/>
              </a:spcBef>
              <a:spcAft>
                <a:spcPts val="600"/>
              </a:spcAft>
              <a:buFont typeface="Wingdings"/>
              <a:buChar char=""/>
              <a:tabLst>
                <a:tab pos="2286000" algn="l"/>
              </a:tabLst>
            </a:pPr>
            <a:r>
              <a:rPr lang="en-US" sz="2400" dirty="0">
                <a:solidFill>
                  <a:schemeClr val="bg1"/>
                </a:solidFill>
                <a:cs typeface="Arial"/>
              </a:rPr>
              <a:t>Represents Approximately 37% of Revenue</a:t>
            </a:r>
          </a:p>
          <a:p>
            <a:pPr marL="1030288" lvl="5" indent="-230188">
              <a:spcBef>
                <a:spcPts val="600"/>
              </a:spcBef>
              <a:spcAft>
                <a:spcPts val="600"/>
              </a:spcAft>
              <a:buFont typeface="Wingdings"/>
              <a:buChar char=""/>
              <a:tabLst>
                <a:tab pos="2286000" algn="l"/>
              </a:tabLst>
            </a:pPr>
            <a:r>
              <a:rPr lang="en-US" sz="2400" dirty="0">
                <a:solidFill>
                  <a:schemeClr val="bg1"/>
                </a:solidFill>
                <a:cs typeface="Arial"/>
              </a:rPr>
              <a:t>Assessment $200,000 = $623.30 Tax Bill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56398F-5411-4289-B0A7-F3B83871D212}"/>
              </a:ext>
            </a:extLst>
          </p:cNvPr>
          <p:cNvGrpSpPr/>
          <p:nvPr/>
        </p:nvGrpSpPr>
        <p:grpSpPr>
          <a:xfrm>
            <a:off x="6477000" y="4580811"/>
            <a:ext cx="2619376" cy="523220"/>
            <a:chOff x="7377109" y="4419761"/>
            <a:chExt cx="2619376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E957C79-1554-1876-E26D-E4560F9BF7CF}"/>
                </a:ext>
              </a:extLst>
            </p:cNvPr>
            <p:cNvSpPr txBox="1"/>
            <p:nvPr/>
          </p:nvSpPr>
          <p:spPr>
            <a:xfrm>
              <a:off x="7377109" y="4419761"/>
              <a:ext cx="26193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2026 Budget</a:t>
              </a:r>
            </a:p>
          </p:txBody>
        </p:sp>
        <p:pic>
          <p:nvPicPr>
            <p:cNvPr id="5" name="Picture 4" descr="A round emblem with a red tower and a red tower and a red building with a star and a red tower with a red tower and a red tower with a red tower and a blue star with&#10;&#10;Description automatically generated">
              <a:extLst>
                <a:ext uri="{FF2B5EF4-FFF2-40B4-BE49-F238E27FC236}">
                  <a16:creationId xmlns:a16="http://schemas.microsoft.com/office/drawing/2014/main" id="{49732117-F4B1-78CC-C9EA-3B2903FA4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309" y="4451866"/>
              <a:ext cx="459009" cy="459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826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General Fund - Revenue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4855" y="1123950"/>
            <a:ext cx="805714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Local Tax Enabling Act (35% Of Revenue)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Wingdings"/>
              <a:buChar char="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2026 Earned Income Tax - $1,713,400.00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Wingdings"/>
              <a:buChar char="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2026 Real Estate Transfer Tax - $180,000.00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Wingdings"/>
              <a:buChar char="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2026 Local Services Tax - $142,800.00</a:t>
            </a:r>
          </a:p>
        </p:txBody>
      </p:sp>
      <p:pic>
        <p:nvPicPr>
          <p:cNvPr id="6" name="Picture 2" descr="C:\Users\Jeff\AppData\Local\Microsoft\Windows\INetCache\IE\U7626813\Dollars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3" y="3777524"/>
            <a:ext cx="1552575" cy="124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20F906-78C4-FBE4-1804-A4A93EE81A12}"/>
              </a:ext>
            </a:extLst>
          </p:cNvPr>
          <p:cNvGrpSpPr/>
          <p:nvPr/>
        </p:nvGrpSpPr>
        <p:grpSpPr>
          <a:xfrm>
            <a:off x="6477000" y="4580811"/>
            <a:ext cx="2619376" cy="523220"/>
            <a:chOff x="7377109" y="4419761"/>
            <a:chExt cx="2619376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B189FA-892C-4BCA-C703-D9FC598DBBE2}"/>
                </a:ext>
              </a:extLst>
            </p:cNvPr>
            <p:cNvSpPr txBox="1"/>
            <p:nvPr/>
          </p:nvSpPr>
          <p:spPr>
            <a:xfrm>
              <a:off x="7377109" y="4419761"/>
              <a:ext cx="26193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2026 Budget</a:t>
              </a:r>
            </a:p>
          </p:txBody>
        </p:sp>
        <p:pic>
          <p:nvPicPr>
            <p:cNvPr id="5" name="Picture 4" descr="A round emblem with a red tower and a red tower and a red building with a star and a red tower with a red tower and a red tower with a red tower and a blue star with&#10;&#10;Description automatically generated">
              <a:extLst>
                <a:ext uri="{FF2B5EF4-FFF2-40B4-BE49-F238E27FC236}">
                  <a16:creationId xmlns:a16="http://schemas.microsoft.com/office/drawing/2014/main" id="{615D951A-5031-D202-A126-9FB976203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309" y="4451866"/>
              <a:ext cx="459009" cy="459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770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855" y="-95250"/>
            <a:ext cx="9144000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3811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General Fund - Revenue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1" y="650142"/>
            <a:ext cx="89291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ea typeface="Times New Roman"/>
                <a:cs typeface="Arial"/>
              </a:rPr>
              <a:t>Inter-fund Transfers</a:t>
            </a:r>
          </a:p>
          <a:p>
            <a:pPr marL="1085850" lvl="2" indent="-342900"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400" dirty="0">
                <a:solidFill>
                  <a:schemeClr val="bg1"/>
                </a:solidFill>
                <a:ea typeface="Times New Roman"/>
                <a:cs typeface="Arial"/>
              </a:rPr>
              <a:t>Trash and Recycling - $75,000.00</a:t>
            </a:r>
          </a:p>
          <a:p>
            <a:pPr marL="1085850" lvl="2" indent="-342900"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400" dirty="0">
                <a:solidFill>
                  <a:schemeClr val="bg1"/>
                </a:solidFill>
                <a:cs typeface="Arial"/>
              </a:rPr>
              <a:t>Park and Recreation - $50,000.00</a:t>
            </a:r>
          </a:p>
          <a:p>
            <a:pPr marL="1085850" lvl="2" indent="-342900"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400" dirty="0">
                <a:solidFill>
                  <a:schemeClr val="bg1"/>
                </a:solidFill>
                <a:cs typeface="Arial"/>
              </a:rPr>
              <a:t>Capital Reserve - $66,232.00</a:t>
            </a:r>
          </a:p>
          <a:p>
            <a:pPr marL="1085850" lvl="2" indent="-342900"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400" dirty="0">
                <a:solidFill>
                  <a:schemeClr val="bg1"/>
                </a:solidFill>
                <a:cs typeface="Arial"/>
              </a:rPr>
              <a:t>Emergency Services Capital Reserve - $106,401.00</a:t>
            </a:r>
          </a:p>
          <a:p>
            <a:pPr marL="1085850" lvl="2" indent="-342900"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400" dirty="0">
                <a:solidFill>
                  <a:schemeClr val="bg1"/>
                </a:solidFill>
                <a:cs typeface="Arial"/>
              </a:rPr>
              <a:t>EDTMA Fund - $356,760.00</a:t>
            </a:r>
          </a:p>
          <a:p>
            <a:pPr marL="742950" lvl="2"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399" y="4171950"/>
            <a:ext cx="83518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1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2286000" algn="l"/>
              </a:tabLst>
            </a:pPr>
            <a:r>
              <a:rPr lang="en-US" sz="2000" dirty="0">
                <a:solidFill>
                  <a:schemeClr val="bg1"/>
                </a:solidFill>
                <a:cs typeface="Arial"/>
              </a:rPr>
              <a:t>PennDOT Green Light-Go Grant - $331,850.00</a:t>
            </a:r>
          </a:p>
          <a:p>
            <a:pPr marL="1144588" lvl="4" indent="-230188">
              <a:spcBef>
                <a:spcPts val="600"/>
              </a:spcBef>
              <a:spcAft>
                <a:spcPts val="600"/>
              </a:spcAft>
              <a:buFont typeface="Wingdings"/>
              <a:buChar char=""/>
              <a:tabLst>
                <a:tab pos="2286000" algn="l"/>
              </a:tabLst>
            </a:pPr>
            <a:r>
              <a:rPr lang="en-US" sz="2000" dirty="0">
                <a:solidFill>
                  <a:schemeClr val="bg1"/>
                </a:solidFill>
                <a:ea typeface="Times New Roman"/>
                <a:cs typeface="Arial"/>
              </a:rPr>
              <a:t>Route 441/Route 743 Intersection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141217-BD74-DD80-8B02-8488DBBAFB82}"/>
              </a:ext>
            </a:extLst>
          </p:cNvPr>
          <p:cNvGrpSpPr/>
          <p:nvPr/>
        </p:nvGrpSpPr>
        <p:grpSpPr>
          <a:xfrm>
            <a:off x="6477000" y="4580811"/>
            <a:ext cx="2619376" cy="523220"/>
            <a:chOff x="7377109" y="4419761"/>
            <a:chExt cx="2619376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9E8A97-138D-0717-FEB7-B5E651665C56}"/>
                </a:ext>
              </a:extLst>
            </p:cNvPr>
            <p:cNvSpPr txBox="1"/>
            <p:nvPr/>
          </p:nvSpPr>
          <p:spPr>
            <a:xfrm>
              <a:off x="7377109" y="4419761"/>
              <a:ext cx="26193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2026 Budget</a:t>
              </a:r>
            </a:p>
          </p:txBody>
        </p:sp>
        <p:pic>
          <p:nvPicPr>
            <p:cNvPr id="5" name="Picture 4" descr="A round emblem with a red tower and a red tower and a red building with a star and a red tower with a red tower and a red tower with a red tower and a blue star with&#10;&#10;Description automatically generated">
              <a:extLst>
                <a:ext uri="{FF2B5EF4-FFF2-40B4-BE49-F238E27FC236}">
                  <a16:creationId xmlns:a16="http://schemas.microsoft.com/office/drawing/2014/main" id="{DE7123CC-AE5A-CF8D-5135-639BC87AC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309" y="4451866"/>
              <a:ext cx="459009" cy="459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188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33" y="655045"/>
            <a:ext cx="84803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Public Safety</a:t>
            </a:r>
          </a:p>
          <a:p>
            <a:pPr marL="742950" lvl="2" indent="-341313">
              <a:spcAft>
                <a:spcPts val="1200"/>
              </a:spcAft>
              <a:buFont typeface="Wingdings"/>
              <a:buChar char="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Public Safety-Police line items total $2,151,080.00 </a:t>
            </a:r>
            <a:r>
              <a:rPr lang="en-US" sz="2000" dirty="0">
                <a:solidFill>
                  <a:schemeClr val="bg1"/>
                </a:solidFill>
                <a:ea typeface="Times New Roman"/>
                <a:cs typeface="Arial"/>
              </a:rPr>
              <a:t>(37% of Expenditures)</a:t>
            </a:r>
          </a:p>
          <a:p>
            <a:pPr marL="742950" lvl="2" indent="-341313">
              <a:spcAft>
                <a:spcPts val="1200"/>
              </a:spcAft>
              <a:buFont typeface="Wingdings"/>
              <a:buChar char="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Public Safety-Fire line items total $510,145.58</a:t>
            </a:r>
            <a:b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</a:br>
            <a:b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</a:br>
            <a:endParaRPr lang="en-US" sz="2000" dirty="0">
              <a:solidFill>
                <a:schemeClr val="bg1"/>
              </a:solidFill>
              <a:ea typeface="Times New Roman"/>
              <a:cs typeface="Arial"/>
            </a:endParaRPr>
          </a:p>
          <a:p>
            <a:pPr marL="742950" lvl="2" indent="-341313">
              <a:spcBef>
                <a:spcPts val="1200"/>
              </a:spcBef>
              <a:spcAft>
                <a:spcPts val="4200"/>
              </a:spcAft>
              <a:buFont typeface="Wingdings"/>
              <a:buChar char="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Emergency Management and Ambulance line items total $29,422.00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8810" y="25695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General Fund - Expenditures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0" y="1359283"/>
            <a:ext cx="747405" cy="817777"/>
          </a:xfrm>
          <a:prstGeom prst="rect">
            <a:avLst/>
          </a:prstGeom>
          <a:noFill/>
          <a:effectLst>
            <a:outerShdw blurRad="50800" dist="38100" sx="110000" sy="110000" algn="l" rotWithShape="0">
              <a:prstClr val="black">
                <a:alpha val="3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779B239-4892-7BD8-45C4-FC301ACA60CD}"/>
              </a:ext>
            </a:extLst>
          </p:cNvPr>
          <p:cNvGrpSpPr/>
          <p:nvPr/>
        </p:nvGrpSpPr>
        <p:grpSpPr>
          <a:xfrm>
            <a:off x="6477000" y="4580811"/>
            <a:ext cx="2619376" cy="523220"/>
            <a:chOff x="7377109" y="4419761"/>
            <a:chExt cx="2619376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9D03B9-8ACE-50AA-BE67-B20D8917F319}"/>
                </a:ext>
              </a:extLst>
            </p:cNvPr>
            <p:cNvSpPr txBox="1"/>
            <p:nvPr/>
          </p:nvSpPr>
          <p:spPr>
            <a:xfrm>
              <a:off x="7377109" y="4419761"/>
              <a:ext cx="26193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2026 Budget</a:t>
              </a:r>
            </a:p>
          </p:txBody>
        </p:sp>
        <p:pic>
          <p:nvPicPr>
            <p:cNvPr id="5" name="Picture 4" descr="A round emblem with a red tower and a red tower and a red building with a star and a red tower with a red tower and a red tower with a red tower and a blue star with&#10;&#10;Description automatically generated">
              <a:extLst>
                <a:ext uri="{FF2B5EF4-FFF2-40B4-BE49-F238E27FC236}">
                  <a16:creationId xmlns:a16="http://schemas.microsoft.com/office/drawing/2014/main" id="{B5864EE1-DF92-6A43-850A-A6B1C9136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309" y="4451866"/>
              <a:ext cx="459009" cy="45900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6E77B7C-F0E0-9397-DC95-2F5149C98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136" y="2724150"/>
            <a:ext cx="2336162" cy="96340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1" name="Picture 10" descr="A ambulance on the road&#10;&#10;Description automatically generated">
            <a:extLst>
              <a:ext uri="{FF2B5EF4-FFF2-40B4-BE49-F238E27FC236}">
                <a16:creationId xmlns:a16="http://schemas.microsoft.com/office/drawing/2014/main" id="{DAAFECE4-2A4E-9449-35F5-DB5BA4BFA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743" y="4206136"/>
            <a:ext cx="1513109" cy="74934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4179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530" y="1200150"/>
            <a:ext cx="8686800" cy="4009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Public Works - $1,163,250.00</a:t>
            </a:r>
          </a:p>
          <a:p>
            <a:pPr marL="800100" lvl="1" indent="-34290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800" dirty="0" err="1">
                <a:solidFill>
                  <a:schemeClr val="bg1"/>
                </a:solidFill>
                <a:cs typeface="Arial"/>
              </a:rPr>
              <a:t>Maytown</a:t>
            </a:r>
            <a:r>
              <a:rPr lang="en-US" sz="2800" dirty="0">
                <a:solidFill>
                  <a:schemeClr val="bg1"/>
                </a:solidFill>
                <a:cs typeface="Arial"/>
              </a:rPr>
              <a:t> Alleys</a:t>
            </a:r>
          </a:p>
          <a:p>
            <a:pPr marL="800100" lvl="1" indent="-34290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Green Light Go Grant Match</a:t>
            </a:r>
          </a:p>
          <a:p>
            <a:pPr marL="800100" lvl="1" indent="-34290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Crosswalk Painting</a:t>
            </a:r>
          </a:p>
          <a:p>
            <a:pPr marL="800100" lvl="1" indent="-34290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Engineering &amp; Design Vinegar Ferry Road Bridge</a:t>
            </a:r>
          </a:p>
          <a:p>
            <a:pPr marL="800100" lvl="1" indent="-34290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Traffic Signal Repairs</a:t>
            </a:r>
          </a:p>
          <a:p>
            <a:pPr marL="800100" lvl="1" indent="-34290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Stormwater Management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/>
            </a:endParaRPr>
          </a:p>
          <a:p>
            <a:pPr marL="1371600" lvl="2" indent="-4572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/>
              </a:rPr>
              <a:t>Reline Vinegar Ferry Road Drains</a:t>
            </a:r>
          </a:p>
          <a:p>
            <a:pPr lvl="1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73143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16977" y="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General Fund - Expenditures</a:t>
            </a:r>
          </a:p>
        </p:txBody>
      </p:sp>
      <p:pic>
        <p:nvPicPr>
          <p:cNvPr id="1026" name="il_fi">
            <a:extLst>
              <a:ext uri="{FF2B5EF4-FFF2-40B4-BE49-F238E27FC236}">
                <a16:creationId xmlns:a16="http://schemas.microsoft.com/office/drawing/2014/main" id="{8F316614-1DD6-653F-6A34-973ACF2BF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1" t="18192" r="16849" b="3844"/>
          <a:stretch>
            <a:fillRect/>
          </a:stretch>
        </p:blipFill>
        <p:spPr bwMode="auto">
          <a:xfrm>
            <a:off x="6477000" y="971550"/>
            <a:ext cx="1981200" cy="13716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0BC96C4-2FAC-BBC2-FB01-8054D6C672A3}"/>
              </a:ext>
            </a:extLst>
          </p:cNvPr>
          <p:cNvGrpSpPr/>
          <p:nvPr/>
        </p:nvGrpSpPr>
        <p:grpSpPr>
          <a:xfrm>
            <a:off x="6477000" y="4580811"/>
            <a:ext cx="2619376" cy="523220"/>
            <a:chOff x="7377109" y="4419761"/>
            <a:chExt cx="2619376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A2C227-C77E-C5F1-718B-F9F3E128DF79}"/>
                </a:ext>
              </a:extLst>
            </p:cNvPr>
            <p:cNvSpPr txBox="1"/>
            <p:nvPr/>
          </p:nvSpPr>
          <p:spPr>
            <a:xfrm>
              <a:off x="7377109" y="4419761"/>
              <a:ext cx="26193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2026 Budget</a:t>
              </a:r>
            </a:p>
          </p:txBody>
        </p:sp>
        <p:pic>
          <p:nvPicPr>
            <p:cNvPr id="5" name="Picture 4" descr="A round emblem with a red tower and a red tower and a red building with a star and a red tower with a red tower and a red tower with a red tower and a blue star with&#10;&#10;Description automatically generated">
              <a:extLst>
                <a:ext uri="{FF2B5EF4-FFF2-40B4-BE49-F238E27FC236}">
                  <a16:creationId xmlns:a16="http://schemas.microsoft.com/office/drawing/2014/main" id="{EC153EAE-494C-B1E6-4F05-1A075061C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309" y="4451866"/>
              <a:ext cx="459009" cy="459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459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8400" y="971550"/>
            <a:ext cx="2390649" cy="16002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3898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General Fund - Expenditures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724291"/>
            <a:ext cx="6858000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Parks and Recreation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/>
              <a:buChar char="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Parks and Recreation total $235,785.00</a:t>
            </a:r>
          </a:p>
          <a:p>
            <a:pPr marL="1143000" lvl="2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ea typeface="Times New Roman"/>
                <a:cs typeface="Arial"/>
              </a:rPr>
              <a:t>Projects</a:t>
            </a:r>
          </a:p>
          <a:p>
            <a:pPr marL="1490663" lvl="6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sz="2000" dirty="0">
                <a:solidFill>
                  <a:schemeClr val="bg1"/>
                </a:solidFill>
                <a:ea typeface="Times New Roman"/>
                <a:cs typeface="Arial"/>
              </a:rPr>
              <a:t>Replace UTV</a:t>
            </a:r>
          </a:p>
          <a:p>
            <a:pPr marL="1490663" lvl="6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sz="2000" dirty="0">
                <a:solidFill>
                  <a:schemeClr val="bg1"/>
                </a:solidFill>
                <a:ea typeface="Times New Roman"/>
                <a:cs typeface="Arial"/>
              </a:rPr>
              <a:t>Fuhrman Park New Roof on Kitchen Pavilion</a:t>
            </a:r>
          </a:p>
          <a:p>
            <a:pPr marL="1490663" lvl="6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sz="2000" dirty="0">
                <a:solidFill>
                  <a:schemeClr val="bg1"/>
                </a:solidFill>
                <a:ea typeface="Times New Roman"/>
                <a:cs typeface="Arial"/>
              </a:rPr>
              <a:t>Bridle Path resurface Basketball and Tennis Court</a:t>
            </a:r>
          </a:p>
          <a:p>
            <a:pPr marL="1143000" lvl="2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ea typeface="Times New Roman"/>
                <a:cs typeface="Arial"/>
              </a:rPr>
              <a:t>Programs</a:t>
            </a:r>
          </a:p>
          <a:p>
            <a:pPr marL="1490663" lvl="6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sz="2000" dirty="0">
                <a:solidFill>
                  <a:schemeClr val="bg1"/>
                </a:solidFill>
                <a:ea typeface="Times New Roman"/>
                <a:cs typeface="Arial"/>
              </a:rPr>
              <a:t>GEARS – Municipal Membership</a:t>
            </a:r>
          </a:p>
          <a:p>
            <a:pPr marL="1490663" lvl="6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sz="2000" dirty="0">
                <a:solidFill>
                  <a:schemeClr val="bg1"/>
                </a:solidFill>
                <a:ea typeface="Times New Roman"/>
                <a:cs typeface="Arial"/>
              </a:rPr>
              <a:t>Music In The Park</a:t>
            </a:r>
          </a:p>
          <a:p>
            <a:pPr marL="685800" lvl="2">
              <a:spcAft>
                <a:spcPts val="600"/>
              </a:spcAft>
              <a:tabLst>
                <a:tab pos="2286000" algn="l"/>
              </a:tabLst>
            </a:pPr>
            <a:endParaRPr lang="en-US" sz="2400" dirty="0">
              <a:solidFill>
                <a:schemeClr val="bg1"/>
              </a:solidFill>
              <a:cs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D1082C-9924-81E0-AEBA-34B9278EDE05}"/>
              </a:ext>
            </a:extLst>
          </p:cNvPr>
          <p:cNvGrpSpPr/>
          <p:nvPr/>
        </p:nvGrpSpPr>
        <p:grpSpPr>
          <a:xfrm>
            <a:off x="6477000" y="4580811"/>
            <a:ext cx="2619376" cy="523220"/>
            <a:chOff x="7377109" y="4419761"/>
            <a:chExt cx="2619376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B13272F-8378-C7BB-88E3-203E1DB5BB99}"/>
                </a:ext>
              </a:extLst>
            </p:cNvPr>
            <p:cNvSpPr txBox="1"/>
            <p:nvPr/>
          </p:nvSpPr>
          <p:spPr>
            <a:xfrm>
              <a:off x="7377109" y="4419761"/>
              <a:ext cx="26193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2026 Budget</a:t>
              </a:r>
            </a:p>
          </p:txBody>
        </p:sp>
        <p:pic>
          <p:nvPicPr>
            <p:cNvPr id="5" name="Picture 4" descr="A round emblem with a red tower and a red tower and a red building with a star and a red tower with a red tower and a red tower with a red tower and a blue star with&#10;&#10;Description automatically generated">
              <a:extLst>
                <a:ext uri="{FF2B5EF4-FFF2-40B4-BE49-F238E27FC236}">
                  <a16:creationId xmlns:a16="http://schemas.microsoft.com/office/drawing/2014/main" id="{ABE9C65F-D3F0-60B9-C993-76E049905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309" y="4451866"/>
              <a:ext cx="459009" cy="459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3503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31" y="2667061"/>
            <a:ext cx="1714500" cy="17145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55109"/>
            <a:ext cx="2324100" cy="1313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General Fund - Expenditures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9100" y="1352550"/>
            <a:ext cx="8305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Planning/Zoning and Code Enforcement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Wingdings"/>
              <a:buChar char=""/>
            </a:pPr>
            <a:r>
              <a:rPr lang="en-US" sz="2800" dirty="0">
                <a:solidFill>
                  <a:schemeClr val="bg1"/>
                </a:solidFill>
                <a:ea typeface="Times New Roman"/>
                <a:cs typeface="Arial"/>
              </a:rPr>
              <a:t>Planning/Zoning and UCC Code Enforcement line items total $94,050.00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67B583-6D36-3366-C592-26DC229D487D}"/>
              </a:ext>
            </a:extLst>
          </p:cNvPr>
          <p:cNvGrpSpPr/>
          <p:nvPr/>
        </p:nvGrpSpPr>
        <p:grpSpPr>
          <a:xfrm>
            <a:off x="6477000" y="4580811"/>
            <a:ext cx="2619376" cy="523220"/>
            <a:chOff x="7377109" y="4419761"/>
            <a:chExt cx="2619376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CEEBB0-D3F1-F20E-0F4F-B6F262811A40}"/>
                </a:ext>
              </a:extLst>
            </p:cNvPr>
            <p:cNvSpPr txBox="1"/>
            <p:nvPr/>
          </p:nvSpPr>
          <p:spPr>
            <a:xfrm>
              <a:off x="7377109" y="4419761"/>
              <a:ext cx="26193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2026 Budget</a:t>
              </a:r>
            </a:p>
          </p:txBody>
        </p:sp>
        <p:pic>
          <p:nvPicPr>
            <p:cNvPr id="5" name="Picture 4" descr="A round emblem with a red tower and a red tower and a red building with a star and a red tower with a red tower and a red tower with a red tower and a blue star with&#10;&#10;Description automatically generated">
              <a:extLst>
                <a:ext uri="{FF2B5EF4-FFF2-40B4-BE49-F238E27FC236}">
                  <a16:creationId xmlns:a16="http://schemas.microsoft.com/office/drawing/2014/main" id="{24C859C8-ED24-AE96-E49A-FDF801381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309" y="4451866"/>
              <a:ext cx="459009" cy="459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2862675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4285</TotalTime>
  <Words>579</Words>
  <Application>Microsoft Office PowerPoint</Application>
  <PresentationFormat>On-screen Show (16:9)</PresentationFormat>
  <Paragraphs>131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Trebuchet MS</vt:lpstr>
      <vt:lpstr>Wingdings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Butler</dc:creator>
  <cp:lastModifiedBy>Scott A. Kingsboro</cp:lastModifiedBy>
  <cp:revision>164</cp:revision>
  <cp:lastPrinted>2024-11-05T15:57:47Z</cp:lastPrinted>
  <dcterms:created xsi:type="dcterms:W3CDTF">2016-10-31T13:14:54Z</dcterms:created>
  <dcterms:modified xsi:type="dcterms:W3CDTF">2025-11-05T15:03:56Z</dcterms:modified>
</cp:coreProperties>
</file>