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61" r:id="rId2"/>
    <p:sldId id="270" r:id="rId3"/>
    <p:sldId id="258" r:id="rId4"/>
    <p:sldId id="262" r:id="rId5"/>
    <p:sldId id="263" r:id="rId6"/>
    <p:sldId id="265" r:id="rId7"/>
    <p:sldId id="264" r:id="rId8"/>
    <p:sldId id="267" r:id="rId9"/>
    <p:sldId id="266" r:id="rId10"/>
    <p:sldId id="281" r:id="rId11"/>
    <p:sldId id="269" r:id="rId12"/>
    <p:sldId id="282" r:id="rId13"/>
    <p:sldId id="280" r:id="rId14"/>
    <p:sldId id="286" r:id="rId15"/>
    <p:sldId id="283" r:id="rId16"/>
    <p:sldId id="285" r:id="rId17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4" autoAdjust="0"/>
    <p:restoredTop sz="82161" autoAdjust="0"/>
  </p:normalViewPr>
  <p:slideViewPr>
    <p:cSldViewPr>
      <p:cViewPr varScale="1">
        <p:scale>
          <a:sx n="115" d="100"/>
          <a:sy n="115" d="100"/>
        </p:scale>
        <p:origin x="1494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r">
              <a:defRPr sz="1200"/>
            </a:lvl1pPr>
          </a:lstStyle>
          <a:p>
            <a:fld id="{F1536C90-2046-404E-A883-CBACCD6B9813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r">
              <a:defRPr sz="1200"/>
            </a:lvl1pPr>
          </a:lstStyle>
          <a:p>
            <a:fld id="{CBDDC6E4-F528-427D-B34F-345D9F0DF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87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367" cy="466088"/>
          </a:xfrm>
          <a:prstGeom prst="rect">
            <a:avLst/>
          </a:prstGeom>
        </p:spPr>
        <p:txBody>
          <a:bodyPr vert="horz" lIns="91129" tIns="45565" rIns="91129" bIns="455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456" y="1"/>
            <a:ext cx="3037366" cy="466088"/>
          </a:xfrm>
          <a:prstGeom prst="rect">
            <a:avLst/>
          </a:prstGeom>
        </p:spPr>
        <p:txBody>
          <a:bodyPr vert="horz" lIns="91129" tIns="45565" rIns="91129" bIns="45565" rtlCol="0"/>
          <a:lstStyle>
            <a:lvl1pPr algn="r">
              <a:defRPr sz="1200"/>
            </a:lvl1pPr>
          </a:lstStyle>
          <a:p>
            <a:fld id="{8BAB34FA-50EE-4509-B90B-256E5CDF0020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9" tIns="45565" rIns="91129" bIns="455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567" y="4473813"/>
            <a:ext cx="5609267" cy="3660537"/>
          </a:xfrm>
          <a:prstGeom prst="rect">
            <a:avLst/>
          </a:prstGeom>
        </p:spPr>
        <p:txBody>
          <a:bodyPr vert="horz" lIns="91129" tIns="45565" rIns="91129" bIns="455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367" cy="466088"/>
          </a:xfrm>
          <a:prstGeom prst="rect">
            <a:avLst/>
          </a:prstGeom>
        </p:spPr>
        <p:txBody>
          <a:bodyPr vert="horz" lIns="91129" tIns="45565" rIns="91129" bIns="455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456" y="8830312"/>
            <a:ext cx="3037366" cy="466088"/>
          </a:xfrm>
          <a:prstGeom prst="rect">
            <a:avLst/>
          </a:prstGeom>
        </p:spPr>
        <p:txBody>
          <a:bodyPr vert="horz" lIns="91129" tIns="45565" rIns="91129" bIns="45565" rtlCol="0" anchor="b"/>
          <a:lstStyle>
            <a:lvl1pPr algn="r">
              <a:defRPr sz="1200"/>
            </a:lvl1pPr>
          </a:lstStyle>
          <a:p>
            <a:fld id="{3F9A62FC-B720-47C6-B2D2-BCE00C6024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32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A62FC-B720-47C6-B2D2-BCE00C6024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10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A62FC-B720-47C6-B2D2-BCE00C6024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97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A62FC-B720-47C6-B2D2-BCE00C6024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7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A62FC-B720-47C6-B2D2-BCE00C6024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07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A62FC-B720-47C6-B2D2-BCE00C60240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69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A62FC-B720-47C6-B2D2-BCE00C60240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91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4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548639"/>
            <a:ext cx="4829287" cy="3671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975B90A-E49D-4968-9E64-EFDCE966CEA1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0A6E129-8609-4F16-AF21-47777F3952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cdn.brownstoner.com/brownstoner/archives/clinton-avenue-repaving-0708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86" y="815493"/>
            <a:ext cx="6191250" cy="3512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410200" y="0"/>
            <a:ext cx="3719944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93772" y="1123950"/>
            <a:ext cx="3352800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44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2027 General Fund</a:t>
            </a:r>
          </a:p>
          <a:p>
            <a:pPr algn="ctr">
              <a:lnSpc>
                <a:spcPts val="3900"/>
              </a:lnSpc>
            </a:pPr>
            <a:endParaRPr lang="en-US" sz="3600" b="1" cap="small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3900"/>
              </a:lnSpc>
            </a:pPr>
            <a:r>
              <a:rPr lang="en-US" sz="32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East Donegal Township</a:t>
            </a:r>
          </a:p>
        </p:txBody>
      </p:sp>
    </p:spTree>
    <p:extLst>
      <p:ext uri="{BB962C8B-B14F-4D97-AF65-F5344CB8AC3E}">
        <p14:creationId xmlns:p14="http://schemas.microsoft.com/office/powerpoint/2010/main" val="344265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4314" y="791936"/>
            <a:ext cx="871537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18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2027 Projected Total Revenue - $5,957,361.00</a:t>
            </a:r>
            <a:endParaRPr lang="en-US" sz="28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marL="342900" marR="0" lvl="0" indent="-342900">
              <a:spcBef>
                <a:spcPts val="18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2027 Projected Total Expenditures - $5,950,936.20</a:t>
            </a:r>
          </a:p>
          <a:p>
            <a:pPr marL="342900" marR="0" lvl="0" indent="-342900">
              <a:spcBef>
                <a:spcPts val="18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Millage will be revenue neutral</a:t>
            </a:r>
            <a:endParaRPr lang="en-US" sz="2800" dirty="0">
              <a:solidFill>
                <a:schemeClr val="bg1"/>
              </a:solidFill>
              <a:latin typeface="Times New Roman"/>
              <a:ea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39469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Budget Overview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237" y="2396026"/>
            <a:ext cx="2999357" cy="2000548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176BA1-804B-E544-6BBB-AD9354AD6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894" y="3105150"/>
            <a:ext cx="2013905" cy="152862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75E91BA-A7A4-7FE1-EBD1-08513C4F1070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15B6216-87FB-8C98-843D-96D24F5E9663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4" name="Picture 3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685CAF2A-1F56-E205-B795-5DB389EE3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5135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39469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General Fund - Revenue</a:t>
            </a:r>
          </a:p>
        </p:txBody>
      </p:sp>
      <p:sp>
        <p:nvSpPr>
          <p:cNvPr id="3" name="Rectangle 2"/>
          <p:cNvSpPr/>
          <p:nvPr/>
        </p:nvSpPr>
        <p:spPr>
          <a:xfrm>
            <a:off x="190500" y="895350"/>
            <a:ext cx="87630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Real Estate Taxes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New Taxable Assessment- $1,164,004,900.00 as </a:t>
            </a:r>
            <a:r>
              <a:rPr lang="en-US" sz="2800">
                <a:solidFill>
                  <a:schemeClr val="bg1"/>
                </a:solidFill>
                <a:ea typeface="Times New Roman"/>
                <a:cs typeface="Arial"/>
              </a:rPr>
              <a:t>of November 2,2026</a:t>
            </a:r>
            <a:endParaRPr lang="en-US" sz="2800" dirty="0">
              <a:solidFill>
                <a:schemeClr val="bg1"/>
              </a:solidFill>
              <a:ea typeface="Times New Roman"/>
              <a:cs typeface="Arial"/>
            </a:endParaRPr>
          </a:p>
          <a:p>
            <a:pPr marL="1030288" lvl="5" indent="-230188">
              <a:spcBef>
                <a:spcPts val="600"/>
              </a:spcBef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Collected By Lancaster County Treasurer’s Office</a:t>
            </a:r>
          </a:p>
          <a:p>
            <a:pPr marL="1030288" lvl="5" indent="-230188">
              <a:spcBef>
                <a:spcPts val="600"/>
              </a:spcBef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Projected Revenue From Property Tax - $2,156,000.00</a:t>
            </a:r>
          </a:p>
          <a:p>
            <a:pPr marL="1030288" lvl="5" indent="-230188">
              <a:spcBef>
                <a:spcPts val="600"/>
              </a:spcBef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Represents Approximately 36% of Revenue</a:t>
            </a:r>
          </a:p>
          <a:p>
            <a:pPr marL="1030288" lvl="5" indent="-230188">
              <a:spcBef>
                <a:spcPts val="600"/>
              </a:spcBef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Assessment $200,000 = $623.30 Tax Bill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F56398F-5411-4289-B0A7-F3B83871D212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E957C79-1554-1876-E26D-E4560F9BF7CF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5" name="Picture 4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49732117-F4B1-78CC-C9EA-3B2903FA4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8269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General Fund - Revenue</a:t>
            </a:r>
          </a:p>
        </p:txBody>
      </p:sp>
      <p:sp>
        <p:nvSpPr>
          <p:cNvPr id="3" name="Rectangle 2"/>
          <p:cNvSpPr/>
          <p:nvPr/>
        </p:nvSpPr>
        <p:spPr>
          <a:xfrm>
            <a:off x="394855" y="1123950"/>
            <a:ext cx="8057143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Local Tax Enabling Act (37% Of Revenue)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2027 Earned Income Tax - $1,847,000.00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2027 Real Estate Transfer Tax - $195,000.00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2027 Local Services Tax - $148,000.00</a:t>
            </a:r>
          </a:p>
        </p:txBody>
      </p:sp>
      <p:pic>
        <p:nvPicPr>
          <p:cNvPr id="6" name="Picture 2" descr="C:\Users\Jeff\AppData\Local\Microsoft\Windows\INetCache\IE\U7626813\Dollars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83" y="3777524"/>
            <a:ext cx="1552575" cy="124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520F906-78C4-FBE4-1804-A4A93EE81A12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B189FA-892C-4BCA-C703-D9FC598DBBE2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5" name="Picture 4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615D951A-5031-D202-A126-9FB976203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770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855" y="-9525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3811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General Fund - Revenue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1" y="650142"/>
            <a:ext cx="892915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lvl="1" indent="-5143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  <a:ea typeface="Times New Roman"/>
                <a:cs typeface="Arial"/>
              </a:rPr>
              <a:t>Inter-fund Transfers</a:t>
            </a:r>
          </a:p>
          <a:p>
            <a:pPr marL="1085850" lvl="2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400" dirty="0">
                <a:solidFill>
                  <a:schemeClr val="bg1"/>
                </a:solidFill>
                <a:ea typeface="Times New Roman"/>
                <a:cs typeface="Arial"/>
              </a:rPr>
              <a:t>Trash and Recycling - $50,000.00</a:t>
            </a:r>
          </a:p>
          <a:p>
            <a:pPr marL="1085850" lvl="2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Park and Recreation - $73,500.00</a:t>
            </a:r>
          </a:p>
          <a:p>
            <a:pPr marL="1085850" lvl="2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Capital Reserve - $23,516.00</a:t>
            </a:r>
          </a:p>
          <a:p>
            <a:pPr marL="1085850" lvl="2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Emergency Services Capital Reserve - $53,000.00</a:t>
            </a:r>
          </a:p>
          <a:p>
            <a:pPr marL="1085850" lvl="2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EDTMA Fund - $356,760.00</a:t>
            </a:r>
          </a:p>
          <a:p>
            <a:pPr marL="742950" lvl="2">
              <a:spcBef>
                <a:spcPts val="600"/>
              </a:spcBef>
              <a:spcAft>
                <a:spcPts val="600"/>
              </a:spcAft>
            </a:pP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399" y="4171950"/>
            <a:ext cx="835183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 lvl="1" indent="-5143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cs typeface="Arial"/>
              </a:rPr>
              <a:t>PennDOT Green Light-Go Grant - $344,160.00</a:t>
            </a:r>
          </a:p>
          <a:p>
            <a:pPr marL="0" lvl="1">
              <a:spcBef>
                <a:spcPts val="600"/>
              </a:spcBef>
              <a:spcAft>
                <a:spcPts val="600"/>
              </a:spcAft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** Route 441and Route 772 Multiply Intersections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141217-BD74-DD80-8B02-8488DBBAFB82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9E8A97-138D-0717-FEB7-B5E651665C56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5" name="Picture 4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DE7123CC-AE5A-CF8D-5135-639BC87AC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188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033" y="655045"/>
            <a:ext cx="848036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indent="-5143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Public Safety</a:t>
            </a:r>
          </a:p>
          <a:p>
            <a:pPr marL="742950" lvl="2" indent="-341313">
              <a:spcAft>
                <a:spcPts val="12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Public Safety-Police line items total $2,151,580.00 </a:t>
            </a: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(37% of Expenditures)</a:t>
            </a:r>
          </a:p>
          <a:p>
            <a:pPr marL="742950" lvl="2" indent="-341313">
              <a:spcAft>
                <a:spcPts val="12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Public Safety-Fire/EMS/EMA line items total $597,101.35 </a:t>
            </a: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(10% of Expenditures)</a:t>
            </a:r>
            <a:b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</a:br>
            <a:b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</a:br>
            <a:endParaRPr lang="en-US" sz="2000" dirty="0">
              <a:solidFill>
                <a:schemeClr val="bg1"/>
              </a:solidFill>
              <a:ea typeface="Times New Roman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8810" y="25695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General Fund - Expenditures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8000" y="1359283"/>
            <a:ext cx="747405" cy="817777"/>
          </a:xfrm>
          <a:prstGeom prst="rect">
            <a:avLst/>
          </a:prstGeom>
          <a:noFill/>
          <a:effectLst>
            <a:outerShdw blurRad="50800" dist="38100" sx="110000" sy="110000" algn="l" rotWithShape="0">
              <a:prstClr val="black">
                <a:alpha val="3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779B239-4892-7BD8-45C4-FC301ACA60CD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09D03B9-8ACE-50AA-BE67-B20D8917F319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5" name="Picture 4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B5864EE1-DF92-6A43-850A-A6B1C9136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6E77B7C-F0E0-9397-DC95-2F5149C98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3525046"/>
            <a:ext cx="2336162" cy="963409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 descr="A ambulance on the road&#10;&#10;Description automatically generated">
            <a:extLst>
              <a:ext uri="{FF2B5EF4-FFF2-40B4-BE49-F238E27FC236}">
                <a16:creationId xmlns:a16="http://schemas.microsoft.com/office/drawing/2014/main" id="{DAAFECE4-2A4E-9449-35F5-DB5BA4BFA5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605" y="3632075"/>
            <a:ext cx="1513109" cy="74934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41791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530" y="1200150"/>
            <a:ext cx="8686800" cy="4009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lnSpc>
                <a:spcPts val="25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Public Works - $812,676.00</a:t>
            </a:r>
          </a:p>
          <a:p>
            <a:pPr marL="800100" lvl="1" indent="-342900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 err="1">
                <a:solidFill>
                  <a:schemeClr val="bg1"/>
                </a:solidFill>
                <a:cs typeface="Arial"/>
              </a:rPr>
              <a:t>Maytown</a:t>
            </a:r>
            <a:r>
              <a:rPr lang="en-US" sz="2800" dirty="0">
                <a:solidFill>
                  <a:schemeClr val="bg1"/>
                </a:solidFill>
                <a:cs typeface="Arial"/>
              </a:rPr>
              <a:t> Alleys</a:t>
            </a:r>
          </a:p>
          <a:p>
            <a:pPr marL="800100" lvl="1" indent="-342900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Green Light Go Grant Match</a:t>
            </a:r>
          </a:p>
          <a:p>
            <a:pPr marL="800100" lvl="1" indent="-342900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Base repair on roads as needed</a:t>
            </a:r>
          </a:p>
          <a:p>
            <a:pPr marL="800100" lvl="1" indent="-342900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Crosswalk Painting</a:t>
            </a:r>
          </a:p>
          <a:p>
            <a:pPr marL="800100" lvl="1" indent="-342900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Traffic Signal Repairs</a:t>
            </a:r>
          </a:p>
          <a:p>
            <a:pPr marL="800100" lvl="1" indent="-342900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Stormwater Management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Times New Roman"/>
              <a:cs typeface="Arial"/>
            </a:endParaRPr>
          </a:p>
          <a:p>
            <a:pPr marL="1371600" lvl="2" indent="-4572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imes New Roman"/>
                <a:cs typeface="Arial"/>
              </a:rPr>
              <a:t>Reline Vinegar Ferry Road Drains</a:t>
            </a:r>
          </a:p>
          <a:p>
            <a:pPr lvl="1">
              <a:lnSpc>
                <a:spcPts val="2300"/>
              </a:lnSpc>
              <a:spcBef>
                <a:spcPts val="600"/>
              </a:spcBef>
              <a:spcAft>
                <a:spcPts val="600"/>
              </a:spcAft>
            </a:pPr>
            <a:endParaRPr lang="en-US" sz="28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73143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16977" y="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General Fund - Expenditures</a:t>
            </a:r>
          </a:p>
        </p:txBody>
      </p:sp>
      <p:pic>
        <p:nvPicPr>
          <p:cNvPr id="1026" name="il_fi">
            <a:extLst>
              <a:ext uri="{FF2B5EF4-FFF2-40B4-BE49-F238E27FC236}">
                <a16:creationId xmlns:a16="http://schemas.microsoft.com/office/drawing/2014/main" id="{8F316614-1DD6-653F-6A34-973ACF2BF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1" t="18192" r="16849" b="3844"/>
          <a:stretch>
            <a:fillRect/>
          </a:stretch>
        </p:blipFill>
        <p:spPr bwMode="auto">
          <a:xfrm>
            <a:off x="6477000" y="971550"/>
            <a:ext cx="1981200" cy="1371600"/>
          </a:xfrm>
          <a:prstGeom prst="rect">
            <a:avLst/>
          </a:prstGeom>
          <a:noFill/>
          <a:ln w="317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0BC96C4-2FAC-BBC2-FB01-8054D6C672A3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A2C227-C77E-C5F1-718B-F9F3E128DF79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5" name="Picture 4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EC153EAE-494C-B1E6-4F05-1A075061C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4597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48400" y="971550"/>
            <a:ext cx="2390649" cy="16002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3898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General Fund - Expenditures</a:t>
            </a:r>
          </a:p>
        </p:txBody>
      </p:sp>
      <p:sp>
        <p:nvSpPr>
          <p:cNvPr id="2" name="Rectangle 1"/>
          <p:cNvSpPr/>
          <p:nvPr/>
        </p:nvSpPr>
        <p:spPr>
          <a:xfrm>
            <a:off x="76200" y="724291"/>
            <a:ext cx="6858000" cy="444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Parks and Recreation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Parks and Recreation total $264,575</a:t>
            </a:r>
          </a:p>
          <a:p>
            <a:pPr marL="1143000" lvl="2" indent="-45720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ea typeface="Times New Roman"/>
                <a:cs typeface="Arial"/>
              </a:rPr>
              <a:t>Projects</a:t>
            </a:r>
          </a:p>
          <a:p>
            <a:pPr marL="1490663" lvl="6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Disc golf at </a:t>
            </a:r>
            <a:r>
              <a:rPr lang="en-US" sz="2000" dirty="0" err="1">
                <a:solidFill>
                  <a:schemeClr val="bg1"/>
                </a:solidFill>
                <a:ea typeface="Times New Roman"/>
                <a:cs typeface="Arial"/>
              </a:rPr>
              <a:t>Chickies</a:t>
            </a: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 Park</a:t>
            </a:r>
          </a:p>
          <a:p>
            <a:pPr marL="1490663" lvl="6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Fuhrman Park - New roof on concession pavilion</a:t>
            </a:r>
          </a:p>
          <a:p>
            <a:pPr marL="1490663" lvl="6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Legion Park - Resurface tennis court</a:t>
            </a:r>
          </a:p>
          <a:p>
            <a:pPr marL="1143000" lvl="2" indent="-45720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ea typeface="Times New Roman"/>
                <a:cs typeface="Arial"/>
              </a:rPr>
              <a:t>Programs</a:t>
            </a:r>
          </a:p>
          <a:p>
            <a:pPr marL="1490663" lvl="6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GEARS – Municipal Membership</a:t>
            </a:r>
          </a:p>
          <a:p>
            <a:pPr marL="1490663" lvl="6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Music In The Park</a:t>
            </a:r>
          </a:p>
          <a:p>
            <a:pPr marL="685800" lvl="2">
              <a:spcAft>
                <a:spcPts val="600"/>
              </a:spcAft>
              <a:tabLst>
                <a:tab pos="2286000" algn="l"/>
              </a:tabLst>
            </a:pP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3D1082C-9924-81E0-AEBA-34B9278EDE05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B13272F-8378-C7BB-88E3-203E1DB5BB99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5" name="Picture 4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ABE9C65F-D3F0-60B9-C993-76E049905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503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431" y="2667061"/>
            <a:ext cx="1714500" cy="17145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55109"/>
            <a:ext cx="2324100" cy="13131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General Fund - Expenditures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19100" y="1352550"/>
            <a:ext cx="83058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Planning/Zoning and Code Enforcement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Planning/Zoning and Code Enforcement line items total $114,925.00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           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67B583-6D36-3366-C592-26DC229D487D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CEEBB0-D3F1-F20E-0F4F-B6F262811A40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5" name="Picture 4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24C859C8-ED24-AE96-E49A-FDF801381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2862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39469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General Fund - Expenditures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1047750"/>
            <a:ext cx="82296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Contributions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 err="1">
                <a:solidFill>
                  <a:schemeClr val="bg1"/>
                </a:solidFill>
                <a:ea typeface="Times New Roman"/>
                <a:cs typeface="Arial"/>
              </a:rPr>
              <a:t>Milanof</a:t>
            </a: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-Schock Library- $44,000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endParaRPr lang="en-US" sz="1200" dirty="0">
              <a:solidFill>
                <a:schemeClr val="bg1"/>
              </a:solidFill>
              <a:ea typeface="Times New Roman"/>
              <a:cs typeface="Arial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 err="1">
                <a:solidFill>
                  <a:schemeClr val="bg1"/>
                </a:solidFill>
                <a:ea typeface="Times New Roman"/>
                <a:cs typeface="Arial"/>
              </a:rPr>
              <a:t>Maytown</a:t>
            </a: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 Historical Society - $6,500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endParaRPr lang="en-US" sz="1200" dirty="0">
              <a:solidFill>
                <a:schemeClr val="bg1"/>
              </a:solidFill>
              <a:ea typeface="Times New Roman"/>
              <a:cs typeface="Arial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Memorial Day Parade - $4,000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C698A6B-C5A3-04CE-C47C-05E9C8035E89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B531B4E-EB66-E7FB-A9D1-2B0230FF7773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11" name="Picture 10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44C709F9-DC9E-BB21-7B6E-0D980906A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7736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6150"/>
            <a:ext cx="2942276" cy="1474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39469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Employee Wages - Expenditures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1047750"/>
            <a:ext cx="830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/>
              <a:buChar char=""/>
            </a:pPr>
            <a:r>
              <a:rPr lang="en-US" sz="2800" dirty="0">
                <a:solidFill>
                  <a:schemeClr val="bg1"/>
                </a:solidFill>
                <a:ea typeface="Times New Roman"/>
                <a:cs typeface="Arial"/>
              </a:rPr>
              <a:t>Wages for full-time and part-time employees represent $563,691.79 </a:t>
            </a: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(9% of General Fund)</a:t>
            </a:r>
            <a:endParaRPr lang="en-US" sz="2400" dirty="0">
              <a:solidFill>
                <a:schemeClr val="bg1"/>
              </a:solidFill>
              <a:ea typeface="Times New Roman"/>
              <a:cs typeface="Arial"/>
            </a:endParaRPr>
          </a:p>
          <a:p>
            <a:pPr marL="1601788" lvl="5" indent="-230188">
              <a:spcBef>
                <a:spcPts val="600"/>
              </a:spcBef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400" dirty="0">
                <a:solidFill>
                  <a:schemeClr val="bg1"/>
                </a:solidFill>
                <a:ea typeface="Times New Roman"/>
                <a:cs typeface="Arial"/>
              </a:rPr>
              <a:t>3.25% wage increase for employees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52E46F8-8D0C-9C1B-2544-D2BBE6079121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B5AD39-BD56-8BA3-1863-A38E66F6E7F8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6" name="Picture 5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9C7C8175-060E-0D32-F776-91A540A3B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6052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655865"/>
            <a:ext cx="4992908" cy="3744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410200" y="0"/>
            <a:ext cx="3719944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93772" y="1123950"/>
            <a:ext cx="3352800" cy="2576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44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2027 Highway Aid Fund</a:t>
            </a:r>
          </a:p>
          <a:p>
            <a:pPr algn="ctr">
              <a:lnSpc>
                <a:spcPts val="3900"/>
              </a:lnSpc>
            </a:pPr>
            <a:endParaRPr lang="en-US" sz="3600" b="1" cap="small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3900"/>
              </a:lnSpc>
            </a:pPr>
            <a:r>
              <a:rPr lang="en-US" sz="32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East Donegal Township</a:t>
            </a:r>
          </a:p>
        </p:txBody>
      </p:sp>
    </p:spTree>
    <p:extLst>
      <p:ext uri="{BB962C8B-B14F-4D97-AF65-F5344CB8AC3E}">
        <p14:creationId xmlns:p14="http://schemas.microsoft.com/office/powerpoint/2010/main" val="54303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208382"/>
            <a:ext cx="1981200" cy="18054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5477" y="828106"/>
            <a:ext cx="8305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2" indent="-342900">
              <a:buFont typeface="Wingdings"/>
              <a:buChar char=""/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Highway Aid Expenditures: $546,600.00</a:t>
            </a:r>
          </a:p>
          <a:p>
            <a:pPr marL="2287588" lvl="6" indent="-230188"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Ultra Thin Bonded </a:t>
            </a:r>
            <a:r>
              <a:rPr lang="en-US" sz="2000">
                <a:solidFill>
                  <a:schemeClr val="bg1"/>
                </a:solidFill>
                <a:ea typeface="Times New Roman"/>
                <a:cs typeface="Arial"/>
              </a:rPr>
              <a:t>Wearing Course</a:t>
            </a:r>
            <a:br>
              <a:rPr lang="en-US" sz="2000">
                <a:solidFill>
                  <a:schemeClr val="bg1"/>
                </a:solidFill>
                <a:ea typeface="Times New Roman"/>
                <a:cs typeface="Arial"/>
              </a:rPr>
            </a:br>
            <a:r>
              <a:rPr lang="en-US" sz="2000">
                <a:solidFill>
                  <a:schemeClr val="bg1"/>
                </a:solidFill>
                <a:ea typeface="Times New Roman"/>
                <a:cs typeface="Arial"/>
              </a:rPr>
              <a:t>Donegal </a:t>
            </a: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Heights </a:t>
            </a:r>
            <a:r>
              <a:rPr lang="en-US" sz="2000">
                <a:solidFill>
                  <a:schemeClr val="bg1"/>
                </a:solidFill>
                <a:ea typeface="Times New Roman"/>
                <a:cs typeface="Arial"/>
              </a:rPr>
              <a:t>Development (</a:t>
            </a: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8 streets)</a:t>
            </a:r>
          </a:p>
          <a:p>
            <a:pPr marL="2287588" lvl="6" indent="-230188"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Oil and Chip</a:t>
            </a:r>
          </a:p>
          <a:p>
            <a:pPr marL="2747963" lvl="7" indent="-230188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en-US" sz="2000" dirty="0" err="1">
                <a:solidFill>
                  <a:schemeClr val="bg1"/>
                </a:solidFill>
                <a:ea typeface="Times New Roman"/>
                <a:cs typeface="Arial"/>
              </a:rPr>
              <a:t>Bullmoose</a:t>
            </a: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 Road</a:t>
            </a:r>
          </a:p>
          <a:p>
            <a:pPr marL="2747963" lvl="7" indent="-230188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Hauenstein Road</a:t>
            </a:r>
          </a:p>
          <a:p>
            <a:pPr marL="2287588" lvl="6" indent="-230188"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Winter Salt</a:t>
            </a:r>
          </a:p>
          <a:p>
            <a:pPr marL="2287588" lvl="6" indent="-230188"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Line Painting</a:t>
            </a:r>
          </a:p>
          <a:p>
            <a:pPr marL="2287588" lvl="6" indent="-230188">
              <a:spcAft>
                <a:spcPts val="600"/>
              </a:spcAft>
              <a:buFont typeface="Wingdings"/>
              <a:buChar char=""/>
              <a:tabLst>
                <a:tab pos="2286000" algn="l"/>
              </a:tabLst>
            </a:pPr>
            <a:r>
              <a:rPr lang="en-US" sz="2000" dirty="0">
                <a:solidFill>
                  <a:schemeClr val="bg1"/>
                </a:solidFill>
                <a:ea typeface="Times New Roman"/>
                <a:cs typeface="Arial"/>
              </a:rPr>
              <a:t>Purchasing a Skid Loader and Milling Head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16977" y="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Highway Aid Fund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96154"/>
            <a:ext cx="3188677" cy="164802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98926EB-9469-5CD2-E59E-4F3AF60594A5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C6C9AA-250B-4B8F-1DEA-5EC7A50D43D5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5" name="Picture 4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234BAB45-4C6F-E742-A782-3EBE0D1E7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5883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9614" y="1308615"/>
            <a:ext cx="6220222" cy="2514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410200" y="0"/>
            <a:ext cx="3719944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93772" y="1123950"/>
            <a:ext cx="3352800" cy="307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44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2027 Trash &amp; Recycling Fund</a:t>
            </a:r>
          </a:p>
          <a:p>
            <a:pPr algn="ctr">
              <a:lnSpc>
                <a:spcPts val="3900"/>
              </a:lnSpc>
            </a:pPr>
            <a:endParaRPr lang="en-US" sz="3600" b="1" cap="small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3900"/>
              </a:lnSpc>
            </a:pPr>
            <a:r>
              <a:rPr lang="en-US" sz="32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East Donegal Township</a:t>
            </a:r>
          </a:p>
        </p:txBody>
      </p:sp>
    </p:spTree>
    <p:extLst>
      <p:ext uri="{BB962C8B-B14F-4D97-AF65-F5344CB8AC3E}">
        <p14:creationId xmlns:p14="http://schemas.microsoft.com/office/powerpoint/2010/main" val="309758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6024" y="894897"/>
            <a:ext cx="8305800" cy="2240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/>
              <a:buChar char=""/>
            </a:pPr>
            <a:r>
              <a:rPr lang="en-US" sz="2400" dirty="0">
                <a:solidFill>
                  <a:schemeClr val="bg1"/>
                </a:solidFill>
                <a:ea typeface="Times New Roman"/>
                <a:cs typeface="Arial"/>
              </a:rPr>
              <a:t>Contract Hauler Cost Increase</a:t>
            </a:r>
          </a:p>
          <a:p>
            <a:pPr marL="800100" lvl="1" indent="-342900">
              <a:lnSpc>
                <a:spcPct val="150000"/>
              </a:lnSpc>
              <a:buFont typeface="Wingdings"/>
              <a:buChar char="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5.23% Increase from Previous Contract Year</a:t>
            </a:r>
          </a:p>
          <a:p>
            <a:pPr marL="800100" lvl="1" indent="-342900">
              <a:lnSpc>
                <a:spcPct val="150000"/>
              </a:lnSpc>
              <a:buFont typeface="Wingdings"/>
              <a:buChar char=""/>
            </a:pPr>
            <a:r>
              <a:rPr lang="en-US" sz="2400" dirty="0">
                <a:solidFill>
                  <a:schemeClr val="bg1"/>
                </a:solidFill>
                <a:ea typeface="Times New Roman"/>
                <a:cs typeface="Arial"/>
              </a:rPr>
              <a:t>LCSWMA Tipping Fee Increases</a:t>
            </a:r>
          </a:p>
          <a:p>
            <a:pPr lvl="2"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16977" y="0"/>
            <a:ext cx="716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Trash/Recycling Fund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AD14DA-0E65-41FC-B86D-47535F000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619" y="855428"/>
            <a:ext cx="2103437" cy="152400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78ACC8-911C-00D7-A7DB-4CAC2E05FC7A}"/>
              </a:ext>
            </a:extLst>
          </p:cNvPr>
          <p:cNvSpPr/>
          <p:nvPr/>
        </p:nvSpPr>
        <p:spPr>
          <a:xfrm>
            <a:off x="152400" y="3028950"/>
            <a:ext cx="7696200" cy="1010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ctr">
              <a:lnSpc>
                <a:spcPct val="150000"/>
              </a:lnSpc>
              <a:buFont typeface="Wingdings"/>
              <a:buChar char=""/>
            </a:pPr>
            <a:r>
              <a:rPr lang="en-US" sz="2400" dirty="0">
                <a:highlight>
                  <a:srgbClr val="FFFF00"/>
                </a:highlight>
                <a:ea typeface="Times New Roman"/>
                <a:cs typeface="Arial"/>
              </a:rPr>
              <a:t>Proposed Rate Increase to $358.00</a:t>
            </a:r>
          </a:p>
          <a:p>
            <a:pPr marL="800100" lvl="1" indent="-342900" algn="ctr">
              <a:lnSpc>
                <a:spcPct val="150000"/>
              </a:lnSpc>
              <a:buFont typeface="Wingdings"/>
              <a:buChar char=""/>
            </a:pPr>
            <a:r>
              <a:rPr lang="en-US" dirty="0">
                <a:highlight>
                  <a:srgbClr val="FFFF00"/>
                </a:highlight>
                <a:cs typeface="Arial"/>
              </a:rPr>
              <a:t>$12.00 increase this year = $6.00 per semi-annual billing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E1E3356-7D16-64D2-12CD-E965F4C5A9BE}"/>
              </a:ext>
            </a:extLst>
          </p:cNvPr>
          <p:cNvGrpSpPr/>
          <p:nvPr/>
        </p:nvGrpSpPr>
        <p:grpSpPr>
          <a:xfrm>
            <a:off x="6477000" y="4580811"/>
            <a:ext cx="2619376" cy="523220"/>
            <a:chOff x="7377109" y="4419761"/>
            <a:chExt cx="2619376" cy="523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2B2C78E-1225-4ECA-BEB1-A203ABD0E493}"/>
                </a:ext>
              </a:extLst>
            </p:cNvPr>
            <p:cNvSpPr txBox="1"/>
            <p:nvPr/>
          </p:nvSpPr>
          <p:spPr>
            <a:xfrm>
              <a:off x="7377109" y="4419761"/>
              <a:ext cx="261937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800" dirty="0"/>
                <a:t>2027 Budget</a:t>
              </a:r>
            </a:p>
          </p:txBody>
        </p:sp>
        <p:pic>
          <p:nvPicPr>
            <p:cNvPr id="7" name="Picture 6" descr="A round emblem with a red tower and a red tower and a red building with a star and a red tower with a red tower and a red tower with a red tower and a blue star with&#10;&#10;Description automatically generated">
              <a:extLst>
                <a:ext uri="{FF2B5EF4-FFF2-40B4-BE49-F238E27FC236}">
                  <a16:creationId xmlns:a16="http://schemas.microsoft.com/office/drawing/2014/main" id="{40181CAE-CB1A-D67B-3289-4B72DE73D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309" y="4451866"/>
              <a:ext cx="459009" cy="459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9099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9499" y="740003"/>
            <a:ext cx="5102487" cy="3826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410200" y="0"/>
            <a:ext cx="3719944" cy="51435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93772" y="1123950"/>
            <a:ext cx="3352800" cy="2076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44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2027 Budget</a:t>
            </a:r>
          </a:p>
          <a:p>
            <a:pPr algn="ctr">
              <a:lnSpc>
                <a:spcPts val="3900"/>
              </a:lnSpc>
            </a:pPr>
            <a:endParaRPr lang="en-US" sz="3600" b="1" cap="small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3900"/>
              </a:lnSpc>
            </a:pPr>
            <a:r>
              <a:rPr lang="en-US" sz="3200" b="1" cap="small" dirty="0">
                <a:solidFill>
                  <a:schemeClr val="bg1"/>
                </a:solidFill>
                <a:latin typeface="Calibri" panose="020F0502020204030204" pitchFamily="34" charset="0"/>
              </a:rPr>
              <a:t>East Donegal Township</a:t>
            </a:r>
          </a:p>
        </p:txBody>
      </p:sp>
    </p:spTree>
    <p:extLst>
      <p:ext uri="{BB962C8B-B14F-4D97-AF65-F5344CB8AC3E}">
        <p14:creationId xmlns:p14="http://schemas.microsoft.com/office/powerpoint/2010/main" val="214909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4361</TotalTime>
  <Words>465</Words>
  <Application>Microsoft Office PowerPoint</Application>
  <PresentationFormat>On-screen Show (16:9)</PresentationFormat>
  <Paragraphs>107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Georgia</vt:lpstr>
      <vt:lpstr>Times New Roman</vt:lpstr>
      <vt:lpstr>Trebuchet MS</vt:lpstr>
      <vt:lpstr>Wingdings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Butler</dc:creator>
  <cp:lastModifiedBy>Jodi Diaz</cp:lastModifiedBy>
  <cp:revision>173</cp:revision>
  <cp:lastPrinted>2024-11-05T15:57:47Z</cp:lastPrinted>
  <dcterms:created xsi:type="dcterms:W3CDTF">2016-10-31T13:14:54Z</dcterms:created>
  <dcterms:modified xsi:type="dcterms:W3CDTF">2026-11-04T13:20:56Z</dcterms:modified>
</cp:coreProperties>
</file>